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4" r:id="rId2"/>
    <p:sldMasterId id="2147483686" r:id="rId3"/>
  </p:sldMasterIdLst>
  <p:notesMasterIdLst>
    <p:notesMasterId r:id="rId50"/>
  </p:notesMasterIdLst>
  <p:handoutMasterIdLst>
    <p:handoutMasterId r:id="rId51"/>
  </p:handoutMasterIdLst>
  <p:sldIdLst>
    <p:sldId id="310" r:id="rId4"/>
    <p:sldId id="256" r:id="rId5"/>
    <p:sldId id="290" r:id="rId6"/>
    <p:sldId id="258" r:id="rId7"/>
    <p:sldId id="259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91" r:id="rId19"/>
    <p:sldId id="293" r:id="rId20"/>
    <p:sldId id="294" r:id="rId21"/>
    <p:sldId id="295" r:id="rId22"/>
    <p:sldId id="296" r:id="rId23"/>
    <p:sldId id="297" r:id="rId24"/>
    <p:sldId id="298" r:id="rId25"/>
    <p:sldId id="299" r:id="rId26"/>
    <p:sldId id="300" r:id="rId27"/>
    <p:sldId id="301" r:id="rId28"/>
    <p:sldId id="302" r:id="rId29"/>
    <p:sldId id="303" r:id="rId30"/>
    <p:sldId id="304" r:id="rId31"/>
    <p:sldId id="305" r:id="rId32"/>
    <p:sldId id="306" r:id="rId33"/>
    <p:sldId id="307" r:id="rId34"/>
    <p:sldId id="308" r:id="rId35"/>
    <p:sldId id="309" r:id="rId36"/>
    <p:sldId id="277" r:id="rId37"/>
    <p:sldId id="279" r:id="rId38"/>
    <p:sldId id="280" r:id="rId39"/>
    <p:sldId id="281" r:id="rId40"/>
    <p:sldId id="282" r:id="rId41"/>
    <p:sldId id="283" r:id="rId42"/>
    <p:sldId id="284" r:id="rId43"/>
    <p:sldId id="285" r:id="rId44"/>
    <p:sldId id="286" r:id="rId45"/>
    <p:sldId id="287" r:id="rId46"/>
    <p:sldId id="288" r:id="rId47"/>
    <p:sldId id="289" r:id="rId48"/>
    <p:sldId id="311" r:id="rId49"/>
  </p:sldIdLst>
  <p:sldSz cx="9144000" cy="6858000" type="screen4x3"/>
  <p:notesSz cx="6858000" cy="9144000"/>
  <p:defaultTextStyle>
    <a:defPPr>
      <a:defRPr lang="id-ID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222" autoAdjust="0"/>
    <p:restoredTop sz="94660"/>
  </p:normalViewPr>
  <p:slideViewPr>
    <p:cSldViewPr snapToGrid="0">
      <p:cViewPr varScale="1">
        <p:scale>
          <a:sx n="71" d="100"/>
          <a:sy n="71" d="100"/>
        </p:scale>
        <p:origin x="168" y="52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0" d="100"/>
          <a:sy n="90" d="100"/>
        </p:scale>
        <p:origin x="3696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viewProps" Target="viewProps.xml"/><Relationship Id="rId5" Type="http://schemas.openxmlformats.org/officeDocument/2006/relationships/slide" Target="slides/slide2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8" Type="http://schemas.openxmlformats.org/officeDocument/2006/relationships/slide" Target="slides/slide5.xml"/><Relationship Id="rId51" Type="http://schemas.openxmlformats.org/officeDocument/2006/relationships/handoutMaster" Target="handoutMasters/handoutMaster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0DD337-6DA0-443D-B66A-851E4657E454}" type="datetimeFigureOut">
              <a:rPr lang="id-ID" smtClean="0"/>
              <a:t>09/08/19</a:t>
            </a:fld>
            <a:endParaRPr lang="id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866E5B-5AB9-40A0-ACF2-7BF32295F0B3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48850601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ABA3FA-A0AA-4211-8CAF-F15B104CC6F9}" type="datetimeFigureOut">
              <a:rPr lang="id-ID" smtClean="0"/>
              <a:t>09/08/19</a:t>
            </a:fld>
            <a:endParaRPr lang="id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d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48818C-C5E6-444A-A9F7-917A97CA3904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1172067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t>4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9300699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t>16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2169615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t>24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3961777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6268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t>34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2674257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19100" y="2476499"/>
            <a:ext cx="5419725" cy="1419226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4000" baseline="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id-ID" dirty="0"/>
              <a:t>Judul Pembahasan Pertemuan Disini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19100" y="3927809"/>
            <a:ext cx="4143375" cy="381000"/>
          </a:xfrm>
        </p:spPr>
        <p:txBody>
          <a:bodyPr anchor="ctr">
            <a:normAutofit/>
          </a:bodyPr>
          <a:lstStyle>
            <a:lvl1pPr marL="0" indent="0" algn="l">
              <a:buNone/>
              <a:defRPr sz="1600" baseline="0">
                <a:solidFill>
                  <a:schemeClr val="bg2">
                    <a:lumMod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d-ID" dirty="0"/>
              <a:t>Nama Pengajar Tulis Disini</a:t>
            </a:r>
            <a:endParaRPr lang="en-US" dirty="0"/>
          </a:p>
        </p:txBody>
      </p:sp>
      <p:sp>
        <p:nvSpPr>
          <p:cNvPr id="10" name="TextBox 9"/>
          <p:cNvSpPr txBox="1"/>
          <p:nvPr userDrawn="1"/>
        </p:nvSpPr>
        <p:spPr>
          <a:xfrm>
            <a:off x="419100" y="2181225"/>
            <a:ext cx="54197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075" dirty="0">
                <a:solidFill>
                  <a:schemeClr val="bg2">
                    <a:lumMod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Program Fresh</a:t>
            </a:r>
            <a:r>
              <a:rPr lang="id-ID" sz="1075" baseline="0" dirty="0">
                <a:solidFill>
                  <a:schemeClr val="bg2">
                    <a:lumMod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Graduate Academy Digital Talent Scholarship 2019 | Machine Learning</a:t>
            </a:r>
            <a:endParaRPr lang="id-ID" sz="1075" dirty="0">
              <a:solidFill>
                <a:schemeClr val="bg2">
                  <a:lumMod val="2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2105" y="97208"/>
            <a:ext cx="1432672" cy="62262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" y="5843925"/>
            <a:ext cx="666547" cy="68674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52" r="5618" b="19924"/>
          <a:stretch/>
        </p:blipFill>
        <p:spPr>
          <a:xfrm>
            <a:off x="1220910" y="5854811"/>
            <a:ext cx="720077" cy="686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2955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64ECD-F2B0-44D1-992E-0F49C2E593D2}" type="datetime1">
              <a:rPr lang="id-ID" smtClean="0"/>
              <a:t>09/08/19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/>
              <a:t>Judul Pembahasan Pertemuan Disini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1352061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F1FB1-9DC8-4182-AAB3-B02C9D0F0BA5}" type="datetime1">
              <a:rPr lang="id-ID" smtClean="0"/>
              <a:t>09/08/19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/>
              <a:t>Judul Pembahasan Pertemuan Disini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7957753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0B9E44-024E-465F-A951-56DCD1CCB136}" type="datetime1">
              <a:rPr lang="id-ID" smtClean="0"/>
              <a:t>09/08/19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/>
              <a:t>Judul Pembahasan Pertemuan Disini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5215183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CFE39-9864-46D6-9AC0-2F14619F4853}" type="datetime1">
              <a:rPr lang="id-ID" smtClean="0"/>
              <a:t>09/08/19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/>
              <a:t>Judul Pembahasan Pertemuan Disini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6565859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A8B8B-1B1C-42C4-BE9B-2D151637790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8/9/19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91114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A8B8B-1B1C-42C4-BE9B-2D151637790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8/9/19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071826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A8B8B-1B1C-42C4-BE9B-2D151637790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8/9/19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234465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A8B8B-1B1C-42C4-BE9B-2D151637790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8/9/19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150548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A8B8B-1B1C-42C4-BE9B-2D151637790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8/9/19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392136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A8B8B-1B1C-42C4-BE9B-2D151637790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8/9/19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83988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52337" y="406484"/>
            <a:ext cx="7347283" cy="854074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4897" y="1451811"/>
            <a:ext cx="8814723" cy="47244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84897" y="6424196"/>
            <a:ext cx="1467440" cy="365125"/>
          </a:xfrm>
        </p:spPr>
        <p:txBody>
          <a:bodyPr/>
          <a:lstStyle/>
          <a:p>
            <a:fld id="{EDFBBC74-4B99-4212-A7D9-0CF121B94CA0}" type="datetime1">
              <a:rPr lang="id-ID" smtClean="0"/>
              <a:t>09/08/19</a:t>
            </a:fld>
            <a:endParaRPr lang="id-ID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54385" y="6423529"/>
            <a:ext cx="4475746" cy="365125"/>
          </a:xfrm>
        </p:spPr>
        <p:txBody>
          <a:bodyPr/>
          <a:lstStyle/>
          <a:p>
            <a:r>
              <a:rPr lang="id-ID"/>
              <a:t>Judul Pembahasan Pertemuan Disini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93242" y="6249152"/>
            <a:ext cx="906378" cy="54451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F0E258F-04D6-46E9-8B77-0866F5CD991D}" type="slidenum">
              <a:rPr lang="id-ID" smtClean="0"/>
              <a:pPr/>
              <a:t>‹#›</a:t>
            </a:fld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18297231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A8B8B-1B1C-42C4-BE9B-2D151637790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8/9/19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302371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A8B8B-1B1C-42C4-BE9B-2D151637790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8/9/19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750520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A8B8B-1B1C-42C4-BE9B-2D151637790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8/9/19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832081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A8B8B-1B1C-42C4-BE9B-2D151637790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8/9/19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750874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A8B8B-1B1C-42C4-BE9B-2D151637790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8/9/19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16124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A8B8B-1B1C-42C4-BE9B-2D151637790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8/9/19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207461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A8B8B-1B1C-42C4-BE9B-2D151637790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8/9/19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043082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A8B8B-1B1C-42C4-BE9B-2D151637790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8/9/19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597968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A8B8B-1B1C-42C4-BE9B-2D151637790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8/9/19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195557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A8B8B-1B1C-42C4-BE9B-2D151637790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8/9/19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79085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321843" y="2948156"/>
            <a:ext cx="6184483" cy="1315453"/>
          </a:xfrm>
          <a:noFill/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4000" baseline="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id-ID" dirty="0"/>
              <a:t>Judul Section / Bagian Klik Disini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317581" y="2534653"/>
            <a:ext cx="6188745" cy="300078"/>
          </a:xfrm>
          <a:noFill/>
        </p:spPr>
        <p:txBody>
          <a:bodyPr anchor="ctr">
            <a:normAutofit/>
          </a:bodyPr>
          <a:lstStyle>
            <a:lvl1pPr marL="0" indent="0">
              <a:buNone/>
              <a:defRPr sz="1800" baseline="0">
                <a:solidFill>
                  <a:schemeClr val="bg2">
                    <a:lumMod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d-ID" dirty="0"/>
              <a:t>Bagian berapa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EA055-A846-4A99-AE5D-0A67ADD4E3EF}" type="datetime1">
              <a:rPr lang="id-ID" smtClean="0"/>
              <a:t>09/08/19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/>
              <a:t>Judul Pembahasan Pertemuan Disini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t>‹#›</a:t>
            </a:fld>
            <a:endParaRPr lang="id-ID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719" y="2582779"/>
            <a:ext cx="1471628" cy="1640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52132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A8B8B-1B1C-42C4-BE9B-2D151637790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8/9/19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706037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A8B8B-1B1C-42C4-BE9B-2D151637790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8/9/19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144726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A8B8B-1B1C-42C4-BE9B-2D151637790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8/9/19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566654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A8B8B-1B1C-42C4-BE9B-2D151637790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8/9/19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629963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A8B8B-1B1C-42C4-BE9B-2D151637790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8/9/19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252885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A8B8B-1B1C-42C4-BE9B-2D151637790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8/9/19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49554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4898" y="1427747"/>
            <a:ext cx="4329952" cy="4749216"/>
          </a:xfrm>
        </p:spPr>
        <p:txBody>
          <a:bodyPr anchor="ctr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427747"/>
            <a:ext cx="4378492" cy="4749216"/>
          </a:xfrm>
        </p:spPr>
        <p:txBody>
          <a:bodyPr anchor="ctr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44607-3AC7-44C9-B2F9-3FA97C501EA1}" type="datetime1">
              <a:rPr lang="id-ID" smtClean="0"/>
              <a:t>09/08/19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/>
              <a:t>Judul Pembahasan Pertemuan Disini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2199298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nippet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86400" y="1427747"/>
            <a:ext cx="3521242" cy="4749216"/>
          </a:xfrm>
        </p:spPr>
        <p:txBody>
          <a:bodyPr anchor="ctr"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44607-3AC7-44C9-B2F9-3FA97C501EA1}" type="datetime1">
              <a:rPr lang="id-ID" smtClean="0"/>
              <a:t>09/08/19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/>
              <a:t>Judul Pembahasan Pertemuan Disini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t>‹#›</a:t>
            </a:fld>
            <a:endParaRPr lang="id-ID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184898" y="1427747"/>
            <a:ext cx="5197228" cy="4749216"/>
          </a:xfrm>
          <a:ln>
            <a:solidFill>
              <a:schemeClr val="tx1"/>
            </a:solidFill>
            <a:prstDash val="lgDash"/>
          </a:ln>
        </p:spPr>
        <p:txBody>
          <a:bodyPr anchor="ctr">
            <a:normAutofit/>
          </a:bodyPr>
          <a:lstStyle>
            <a:lvl1pPr marL="88900" indent="0">
              <a:buNone/>
              <a:defRPr sz="1100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4378864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4898" y="1427747"/>
            <a:ext cx="4313284" cy="846472"/>
          </a:xfrm>
        </p:spPr>
        <p:txBody>
          <a:bodyPr anchor="ctr"/>
          <a:lstStyle>
            <a:lvl1pPr marL="0" indent="0" algn="ctr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4898" y="2274219"/>
            <a:ext cx="4313284" cy="391544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427747"/>
            <a:ext cx="4378492" cy="846472"/>
          </a:xfrm>
        </p:spPr>
        <p:txBody>
          <a:bodyPr anchor="ctr"/>
          <a:lstStyle>
            <a:lvl1pPr marL="0" indent="0" algn="ctr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274219"/>
            <a:ext cx="4378492" cy="391544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D2D5D-135A-408F-AB4B-DEF58244B559}" type="datetime1">
              <a:rPr lang="id-ID" smtClean="0"/>
              <a:t>09/08/19</a:t>
            </a:fld>
            <a:endParaRPr lang="id-ID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/>
              <a:t>Judul Pembahasan Pertemuan Disini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t>‹#›</a:t>
            </a:fld>
            <a:endParaRPr lang="id-ID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1652338" y="412469"/>
            <a:ext cx="7355304" cy="84280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00485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4D08C-D587-43D2-BBFF-528B8667D40E}" type="datetime1">
              <a:rPr lang="id-ID" smtClean="0"/>
              <a:t>09/08/19</a:t>
            </a:fld>
            <a:endParaRPr lang="id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/>
              <a:t>Judul Pembahasan Pertemuan Disini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5371369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C85E6-33D1-42FB-BDE5-D6E134B26CA8}" type="datetime1">
              <a:rPr lang="id-ID" smtClean="0"/>
              <a:t>09/08/19</a:t>
            </a:fld>
            <a:endParaRPr lang="id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/>
              <a:t>Judul Pembahasan Pertemuan Disini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t>‹#›</a:t>
            </a:fld>
            <a:endParaRPr lang="id-ID"/>
          </a:p>
        </p:txBody>
      </p:sp>
      <p:sp>
        <p:nvSpPr>
          <p:cNvPr id="5" name="Picture Placeholder 11"/>
          <p:cNvSpPr>
            <a:spLocks noGrp="1"/>
          </p:cNvSpPr>
          <p:nvPr>
            <p:ph type="pic" sz="quarter" idx="13"/>
          </p:nvPr>
        </p:nvSpPr>
        <p:spPr>
          <a:xfrm>
            <a:off x="184897" y="1556084"/>
            <a:ext cx="8822577" cy="4122821"/>
          </a:xfrm>
        </p:spPr>
        <p:txBody>
          <a:bodyPr/>
          <a:lstStyle/>
          <a:p>
            <a:endParaRPr lang="id-ID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03094" y="412469"/>
            <a:ext cx="6304548" cy="84280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643243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A72E8-F829-4F58-BC39-B9C4A8118BE9}" type="datetime1">
              <a:rPr lang="id-ID" smtClean="0"/>
              <a:t>09/08/19</a:t>
            </a:fld>
            <a:endParaRPr lang="id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362034" y="6420518"/>
            <a:ext cx="4475746" cy="365125"/>
          </a:xfrm>
        </p:spPr>
        <p:txBody>
          <a:bodyPr/>
          <a:lstStyle/>
          <a:p>
            <a:r>
              <a:rPr lang="id-ID" dirty="0"/>
              <a:t>Judul Pembahasan Pertemuan Disini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093243" y="6420519"/>
            <a:ext cx="914400" cy="365125"/>
          </a:xfrm>
        </p:spPr>
        <p:txBody>
          <a:bodyPr/>
          <a:lstStyle>
            <a:lvl1pPr>
              <a:defRPr sz="105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DF0E258F-04D6-46E9-8B77-0866F5CD991D}" type="slidenum">
              <a:rPr lang="id-ID" smtClean="0"/>
              <a:pPr/>
              <a:t>‹#›</a:t>
            </a:fld>
            <a:endParaRPr lang="id-ID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13" r="7281" b="22399"/>
          <a:stretch/>
        </p:blipFill>
        <p:spPr>
          <a:xfrm>
            <a:off x="508617" y="121182"/>
            <a:ext cx="363863" cy="34344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762" y="113994"/>
            <a:ext cx="806818" cy="35063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13" y="121182"/>
            <a:ext cx="333345" cy="343446"/>
          </a:xfrm>
          <a:prstGeom prst="rect">
            <a:avLst/>
          </a:prstGeom>
        </p:spPr>
      </p:pic>
      <p:sp>
        <p:nvSpPr>
          <p:cNvPr id="12" name="Picture Placeholder 11"/>
          <p:cNvSpPr>
            <a:spLocks noGrp="1"/>
          </p:cNvSpPr>
          <p:nvPr>
            <p:ph type="pic" sz="quarter" idx="13"/>
          </p:nvPr>
        </p:nvSpPr>
        <p:spPr>
          <a:xfrm>
            <a:off x="184897" y="585809"/>
            <a:ext cx="8822577" cy="5762353"/>
          </a:xfrm>
        </p:spPr>
        <p:txBody>
          <a:bodyPr/>
          <a:lstStyle/>
          <a:p>
            <a:endParaRPr lang="id-ID" dirty="0"/>
          </a:p>
        </p:txBody>
      </p:sp>
      <p:sp>
        <p:nvSpPr>
          <p:cNvPr id="13" name="TextBox 12"/>
          <p:cNvSpPr txBox="1"/>
          <p:nvPr userDrawn="1"/>
        </p:nvSpPr>
        <p:spPr>
          <a:xfrm>
            <a:off x="3916279" y="45113"/>
            <a:ext cx="509136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d-ID" sz="900" dirty="0">
                <a:solidFill>
                  <a:schemeClr val="bg2">
                    <a:lumMod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Program Fresh</a:t>
            </a:r>
            <a:r>
              <a:rPr lang="id-ID" sz="900" baseline="0" dirty="0">
                <a:solidFill>
                  <a:schemeClr val="bg2">
                    <a:lumMod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Graduate Academy Digital Talent Scholarship 2019 | Machine Learning</a:t>
            </a:r>
            <a:endParaRPr lang="id-ID" sz="900" dirty="0">
              <a:solidFill>
                <a:schemeClr val="bg2">
                  <a:lumMod val="2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78859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4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334127" y="6420519"/>
            <a:ext cx="447574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id-ID"/>
              <a:t>Judul Pembahasan Pertemuan Disini</a:t>
            </a:r>
            <a:endParaRPr lang="id-ID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52338" y="412469"/>
            <a:ext cx="7355304" cy="8428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4897" y="1459832"/>
            <a:ext cx="8822745" cy="470894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4898" y="6420519"/>
            <a:ext cx="1467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E27B2D-B4C3-4BC8-8932-D94CD54BC8D5}" type="datetime1">
              <a:rPr lang="id-ID" smtClean="0"/>
              <a:t>09/08/19</a:t>
            </a:fld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93243" y="6241131"/>
            <a:ext cx="914400" cy="54451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600">
                <a:solidFill>
                  <a:schemeClr val="bg1"/>
                </a:solidFill>
              </a:defRPr>
            </a:lvl1pPr>
          </a:lstStyle>
          <a:p>
            <a:fld id="{DF0E258F-04D6-46E9-8B77-0866F5CD991D}" type="slidenum">
              <a:rPr lang="id-ID" smtClean="0"/>
              <a:pPr/>
              <a:t>‹#›</a:t>
            </a:fld>
            <a:endParaRPr lang="id-ID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13" r="7281" b="22399"/>
          <a:stretch/>
        </p:blipFill>
        <p:spPr>
          <a:xfrm>
            <a:off x="609056" y="87767"/>
            <a:ext cx="408826" cy="38588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00" y="554599"/>
            <a:ext cx="806818" cy="35063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802" y="75067"/>
            <a:ext cx="385103" cy="396772"/>
          </a:xfrm>
          <a:prstGeom prst="rect">
            <a:avLst/>
          </a:prstGeom>
        </p:spPr>
      </p:pic>
      <p:sp>
        <p:nvSpPr>
          <p:cNvPr id="14" name="TextBox 13"/>
          <p:cNvSpPr txBox="1"/>
          <p:nvPr userDrawn="1"/>
        </p:nvSpPr>
        <p:spPr>
          <a:xfrm>
            <a:off x="3916279" y="45113"/>
            <a:ext cx="509136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d-ID" sz="900" dirty="0">
                <a:solidFill>
                  <a:schemeClr val="bg2">
                    <a:lumMod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Program Fresh</a:t>
            </a:r>
            <a:r>
              <a:rPr lang="id-ID" sz="900" baseline="0" dirty="0">
                <a:solidFill>
                  <a:schemeClr val="bg2">
                    <a:lumMod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Graduate Academy Digital Talent Scholarship 2019 | Machine Learning</a:t>
            </a:r>
            <a:endParaRPr lang="id-ID" sz="900" dirty="0">
              <a:solidFill>
                <a:schemeClr val="bg2">
                  <a:lumMod val="2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22112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73" r:id="rId5"/>
    <p:sldLayoutId id="2147483665" r:id="rId6"/>
    <p:sldLayoutId id="2147483666" r:id="rId7"/>
    <p:sldLayoutId id="2147483667" r:id="rId8"/>
    <p:sldLayoutId id="2147483672" r:id="rId9"/>
    <p:sldLayoutId id="2147483668" r:id="rId10"/>
    <p:sldLayoutId id="2147483669" r:id="rId11"/>
    <p:sldLayoutId id="2147483670" r:id="rId12"/>
    <p:sldLayoutId id="2147483671" r:id="rId13"/>
  </p:sldLayoutIdLst>
  <p:hf hdr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fld id="{89AA8B8B-1B1C-42C4-BE9B-2D151637790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8/9/19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95919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fld id="{89AA8B8B-1B1C-42C4-BE9B-2D151637790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8/9/19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95631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5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7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6.jpeg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14.wdp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07/relationships/hdphoto" Target="../media/hdphoto15.wdp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microsoft.com/office/2007/relationships/hdphoto" Target="../media/hdphoto16.wdp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42.xml.rels><?xml version="1.0" encoding="UTF-8" standalone="yes"?>
<Relationships xmlns="http://schemas.openxmlformats.org/package/2006/relationships"><Relationship Id="rId3" Type="http://schemas.microsoft.com/office/2007/relationships/hdphoto" Target="../media/hdphoto17.wdp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microsoft.com/office/2007/relationships/hdphoto" Target="../media/hdphoto18.wdp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45.xml.rels><?xml version="1.0" encoding="UTF-8" standalone="yes"?>
<Relationships xmlns="http://schemas.openxmlformats.org/package/2006/relationships"><Relationship Id="rId3" Type="http://schemas.microsoft.com/office/2007/relationships/hdphoto" Target="../media/hdphoto19.wdp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46">
            <a:extLst>
              <a:ext uri="{FF2B5EF4-FFF2-40B4-BE49-F238E27FC236}">
                <a16:creationId xmlns:a16="http://schemas.microsoft.com/office/drawing/2014/main" id="{1CA5F2D1-C77B-4614-B681-5858C958408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22" r="2424"/>
          <a:stretch/>
        </p:blipFill>
        <p:spPr>
          <a:xfrm>
            <a:off x="4082473" y="0"/>
            <a:ext cx="5061527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EA70F98-D6BF-44D5-864A-E8B8E6EA8A9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24" t="32986" r="7380" b="34416"/>
          <a:stretch/>
        </p:blipFill>
        <p:spPr>
          <a:xfrm>
            <a:off x="157316" y="5913824"/>
            <a:ext cx="1796982" cy="71044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89B2762-C2F9-4BAC-B1EE-95539397A96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538" y="215576"/>
            <a:ext cx="658757" cy="686745"/>
          </a:xfrm>
          <a:prstGeom prst="rect">
            <a:avLst/>
          </a:prstGeom>
        </p:spPr>
      </p:pic>
      <p:grpSp>
        <p:nvGrpSpPr>
          <p:cNvPr id="46" name="Group 45">
            <a:extLst>
              <a:ext uri="{FF2B5EF4-FFF2-40B4-BE49-F238E27FC236}">
                <a16:creationId xmlns:a16="http://schemas.microsoft.com/office/drawing/2014/main" id="{4B60F85D-D540-4735-B378-D7D9225FE7F3}"/>
              </a:ext>
            </a:extLst>
          </p:cNvPr>
          <p:cNvGrpSpPr/>
          <p:nvPr/>
        </p:nvGrpSpPr>
        <p:grpSpPr>
          <a:xfrm>
            <a:off x="5674242" y="6327045"/>
            <a:ext cx="2170463" cy="378419"/>
            <a:chOff x="4279782" y="5408838"/>
            <a:chExt cx="2170463" cy="378419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2CE453EB-EDB4-49CF-90BE-4F74F5C3CE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79782" y="5490038"/>
              <a:ext cx="216020" cy="216020"/>
            </a:xfrm>
            <a:prstGeom prst="rect">
              <a:avLst/>
            </a:prstGeom>
          </p:spPr>
        </p:pic>
        <p:sp>
          <p:nvSpPr>
            <p:cNvPr id="37" name="Title 1">
              <a:extLst>
                <a:ext uri="{FF2B5EF4-FFF2-40B4-BE49-F238E27FC236}">
                  <a16:creationId xmlns:a16="http://schemas.microsoft.com/office/drawing/2014/main" id="{73E0DBD7-B92C-4F4C-A59F-F8EF3A4C3876}"/>
                </a:ext>
              </a:extLst>
            </p:cNvPr>
            <p:cNvSpPr txBox="1">
              <a:spLocks/>
            </p:cNvSpPr>
            <p:nvPr/>
          </p:nvSpPr>
          <p:spPr>
            <a:xfrm>
              <a:off x="4457102" y="5408838"/>
              <a:ext cx="1993143" cy="37841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fontAlgn="base"/>
              <a:r>
                <a:rPr lang="en-US" sz="1400" dirty="0">
                  <a:solidFill>
                    <a:srgbClr val="4472C4">
                      <a:lumMod val="50000"/>
                    </a:srgbClr>
                  </a:solidFill>
                  <a:latin typeface="HP Simplified" panose="020B0606020204020204" pitchFamily="34" charset="0"/>
                </a:rPr>
                <a:t>digitalent.kominfo.go.id</a:t>
              </a:r>
              <a:endParaRPr lang="en-US" sz="7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endParaRPr>
            </a:p>
          </p:txBody>
        </p:sp>
      </p:grpSp>
      <p:sp>
        <p:nvSpPr>
          <p:cNvPr id="17" name="Title 1">
            <a:extLst>
              <a:ext uri="{FF2B5EF4-FFF2-40B4-BE49-F238E27FC236}">
                <a16:creationId xmlns:a16="http://schemas.microsoft.com/office/drawing/2014/main" id="{FE488684-4B91-45E0-AC48-E54C1020FB09}"/>
              </a:ext>
            </a:extLst>
          </p:cNvPr>
          <p:cNvSpPr txBox="1">
            <a:spLocks/>
          </p:cNvSpPr>
          <p:nvPr/>
        </p:nvSpPr>
        <p:spPr>
          <a:xfrm>
            <a:off x="288983" y="2206282"/>
            <a:ext cx="4457989" cy="26324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/>
            <a:r>
              <a:rPr lang="en-US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DIGITAL TALENT SCHOLARSHIP</a:t>
            </a:r>
          </a:p>
          <a:p>
            <a:pPr fontAlgn="base"/>
            <a:r>
              <a:rPr lang="en-US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2019</a:t>
            </a:r>
            <a:endParaRPr lang="en-US" sz="1800" dirty="0">
              <a:solidFill>
                <a:srgbClr val="4472C4">
                  <a:lumMod val="50000"/>
                </a:srgbClr>
              </a:solidFill>
              <a:latin typeface="HP Simplified" panose="020B060602020402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673" y="186982"/>
            <a:ext cx="666547" cy="68674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1F53AE2-909F-4BA3-9A2B-8D3E4F716EA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763" y="136523"/>
            <a:ext cx="670457" cy="918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4086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/>
              <a:t>The Sequential Problem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4150" y="2179385"/>
            <a:ext cx="8815388" cy="3270756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BBC74-4B99-4212-A7D9-0CF121B94CA0}" type="datetime1">
              <a:rPr lang="id-ID" smtClean="0"/>
              <a:t>09/08/19</a:t>
            </a:fld>
            <a:endParaRPr lang="id-ID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/>
              <a:t>Judul Pembahasan Pertemuan Disini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10</a:t>
            </a:fld>
            <a:endParaRPr lang="id-ID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94E5CB3-CCF6-4BB0-826B-611B47D4A5F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51" y="50584"/>
            <a:ext cx="359493" cy="492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2843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/>
              <a:t>The Sequential Problem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4150" y="2278814"/>
            <a:ext cx="8815388" cy="3071897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BBC74-4B99-4212-A7D9-0CF121B94CA0}" type="datetime1">
              <a:rPr lang="id-ID" smtClean="0"/>
              <a:t>09/08/19</a:t>
            </a:fld>
            <a:endParaRPr lang="id-ID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/>
              <a:t>Judul Pembahasan Pertemuan Disini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11</a:t>
            </a:fld>
            <a:endParaRPr lang="id-ID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B0DEE79-32C5-4957-A5D9-9100B9B6F56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51" y="50584"/>
            <a:ext cx="359493" cy="492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7967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/>
              <a:t>The Sequential Problem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4150" y="2389569"/>
            <a:ext cx="8815388" cy="2850388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BBC74-4B99-4212-A7D9-0CF121B94CA0}" type="datetime1">
              <a:rPr lang="id-ID" smtClean="0"/>
              <a:t>09/08/19</a:t>
            </a:fld>
            <a:endParaRPr lang="id-ID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/>
              <a:t>Judul Pembahasan Pertemuan Disini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12</a:t>
            </a:fld>
            <a:endParaRPr lang="id-ID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369B398-4F9B-4FF5-9FE8-30DE98F0611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51" y="50584"/>
            <a:ext cx="359493" cy="492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9554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/>
              <a:t>The Sequential Problem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4150" y="2238872"/>
            <a:ext cx="8815388" cy="3151781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BBC74-4B99-4212-A7D9-0CF121B94CA0}" type="datetime1">
              <a:rPr lang="id-ID" smtClean="0"/>
              <a:t>09/08/19</a:t>
            </a:fld>
            <a:endParaRPr lang="id-ID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/>
              <a:t>Judul Pembahasan Pertemuan Disini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13</a:t>
            </a:fld>
            <a:endParaRPr lang="id-ID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7CCEA07-4950-4EDF-838E-F0EDAD28473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51" y="50584"/>
            <a:ext cx="359493" cy="492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9689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/>
              <a:t>The Sequential Problem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6056" y="1981200"/>
            <a:ext cx="8791575" cy="3667125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BBC74-4B99-4212-A7D9-0CF121B94CA0}" type="datetime1">
              <a:rPr lang="id-ID" smtClean="0"/>
              <a:t>09/08/19</a:t>
            </a:fld>
            <a:endParaRPr lang="id-ID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/>
              <a:t>Judul Pembahasan Pertemuan Disini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14</a:t>
            </a:fld>
            <a:endParaRPr lang="id-ID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5618D9F-1E77-4427-BF42-536C1089A59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51" y="50584"/>
            <a:ext cx="359493" cy="492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6649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/>
              <a:t>The Sequential Problem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4150" y="1886692"/>
            <a:ext cx="8815388" cy="3856142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BBC74-4B99-4212-A7D9-0CF121B94CA0}" type="datetime1">
              <a:rPr lang="id-ID" smtClean="0"/>
              <a:t>09/08/19</a:t>
            </a:fld>
            <a:endParaRPr lang="id-ID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/>
              <a:t>Judul Pembahasan Pertemuan Disini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15</a:t>
            </a:fld>
            <a:endParaRPr lang="id-ID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5D21A2D-F49B-4D14-9C91-136293DB69E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51" y="50584"/>
            <a:ext cx="359493" cy="492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4546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D" dirty="0"/>
              <a:t>The Model RNN</a:t>
            </a:r>
            <a:endParaRPr lang="id-ID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id-ID" dirty="0"/>
              <a:t>Bagian </a:t>
            </a:r>
            <a:r>
              <a:rPr lang="en-ID" dirty="0"/>
              <a:t>2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1542F-DE5E-4E16-A7BF-712B39FBB095}" type="datetime1">
              <a:rPr lang="id-ID" smtClean="0"/>
              <a:t>09/08/19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 dirty="0"/>
              <a:t>Judul Pembahasan Pertemuan Disini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16</a:t>
            </a:fld>
            <a:endParaRPr lang="id-ID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4EEA9E0-EEE6-4B80-876A-7664877A853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51" y="50584"/>
            <a:ext cx="359493" cy="492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3267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Model Recurrent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EA055-A846-4A99-AE5D-0A67ADD4E3EF}" type="datetime1">
              <a:rPr lang="id-ID" smtClean="0"/>
              <a:t>09/08/19</a:t>
            </a:fld>
            <a:endParaRPr lang="id-ID"/>
          </a:p>
        </p:txBody>
      </p:sp>
      <p:sp>
        <p:nvSpPr>
          <p:cNvPr id="10" name="Content Placeholder 9"/>
          <p:cNvSpPr>
            <a:spLocks noGrp="1"/>
          </p:cNvSpPr>
          <p:nvPr>
            <p:ph sz="half" idx="2"/>
          </p:nvPr>
        </p:nvSpPr>
        <p:spPr/>
        <p:txBody>
          <a:bodyPr anchor="t" anchorCtr="0"/>
          <a:lstStyle/>
          <a:p>
            <a:r>
              <a:rPr lang="en-US"/>
              <a:t>Sebuah </a:t>
            </a:r>
            <a:r>
              <a:rPr lang="en-US" i="1"/>
              <a:t>Recurrent Neural Network</a:t>
            </a:r>
            <a:r>
              <a:rPr lang="en-US"/>
              <a:t> (RNN) cocok digunakan untuk data sekuensial</a:t>
            </a:r>
          </a:p>
          <a:p>
            <a:r>
              <a:rPr lang="en-US"/>
              <a:t>RNN menggunakan </a:t>
            </a:r>
            <a:r>
              <a:rPr lang="en-US" i="1"/>
              <a:t>state</a:t>
            </a:r>
            <a:r>
              <a:rPr lang="en-US"/>
              <a:t> untuk merekam output pada setiap tahap yang dilalui. Dengan kata lain, state berfungsi sebagai memori bagi RNN</a:t>
            </a:r>
          </a:p>
          <a:p>
            <a:r>
              <a:rPr lang="en-US"/>
              <a:t>Secara rekursif, state kembali diinput ke dalam RNN, bersama data yang berikutnya 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id-ID" dirty="0">
                <a:sym typeface="+mn-ea"/>
              </a:rPr>
              <a:t>Recurrent Neural Network</a:t>
            </a:r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t>17</a:t>
            </a:fld>
            <a:endParaRPr lang="id-ID" dirty="0"/>
          </a:p>
        </p:txBody>
      </p:sp>
      <p:pic>
        <p:nvPicPr>
          <p:cNvPr id="9" name="Content Placeholder 4" descr="The RNN Model (528) _ The RNN Model (528) - ML0120ENv2 Courseware - Cognitive Class 012"/>
          <p:cNvPicPr>
            <a:picLocks noGrp="1" noChangeAspect="1"/>
          </p:cNvPicPr>
          <p:nvPr>
            <p:ph sz="half" idx="1"/>
          </p:nvPr>
        </p:nvPicPr>
        <p:blipFill>
          <a:blip r:embed="rId2">
            <a:lum contrast="6000"/>
          </a:blip>
          <a:srcRect l="23155" t="32016" r="23800" b="20981"/>
          <a:stretch>
            <a:fillRect/>
          </a:stretch>
        </p:blipFill>
        <p:spPr>
          <a:xfrm>
            <a:off x="184785" y="2580005"/>
            <a:ext cx="4330065" cy="244284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7DB477A-544B-4473-B8DB-492E2DC68C3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51" y="50584"/>
            <a:ext cx="359493" cy="492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239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Model Recurrent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EA055-A846-4A99-AE5D-0A67ADD4E3EF}" type="datetime1">
              <a:rPr lang="id-ID" smtClean="0"/>
              <a:t>09/08/19</a:t>
            </a:fld>
            <a:endParaRPr lang="id-ID"/>
          </a:p>
        </p:txBody>
      </p:sp>
      <p:sp>
        <p:nvSpPr>
          <p:cNvPr id="10" name="Content Placeholder 9"/>
          <p:cNvSpPr>
            <a:spLocks noGrp="1"/>
          </p:cNvSpPr>
          <p:nvPr>
            <p:ph sz="half" idx="2"/>
          </p:nvPr>
        </p:nvSpPr>
        <p:spPr/>
        <p:txBody>
          <a:bodyPr anchor="t" anchorCtr="0"/>
          <a:lstStyle/>
          <a:p>
            <a:r>
              <a:rPr lang="en-US"/>
              <a:t>Input RNN terbagi 2 yaitu:</a:t>
            </a:r>
          </a:p>
          <a:p>
            <a:pPr lvl="1"/>
            <a:r>
              <a:rPr lang="en-US" sz="1800"/>
              <a:t>Input data point</a:t>
            </a:r>
          </a:p>
          <a:p>
            <a:pPr lvl="1"/>
            <a:r>
              <a:rPr lang="en-US" sz="1800"/>
              <a:t>Input previous state</a:t>
            </a:r>
          </a:p>
          <a:p>
            <a:pPr lvl="0"/>
            <a:r>
              <a:rPr lang="en-US" sz="2000"/>
              <a:t>Proses pada RNN menghasilkan 2 output yaitu:</a:t>
            </a:r>
          </a:p>
          <a:p>
            <a:pPr lvl="1"/>
            <a:r>
              <a:rPr lang="en-US" sz="1800"/>
              <a:t>Output RNN</a:t>
            </a:r>
          </a:p>
          <a:p>
            <a:pPr lvl="1"/>
            <a:r>
              <a:rPr lang="en-US"/>
              <a:t>Output current state (hidden)</a:t>
            </a:r>
          </a:p>
          <a:p>
            <a:pPr lvl="0"/>
            <a:r>
              <a:rPr lang="en-US"/>
              <a:t>Proses pada RNN terus berlangsung secara rekursif sampai semua data terinput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id-ID" dirty="0">
                <a:sym typeface="+mn-ea"/>
              </a:rPr>
              <a:t>Recurrent Neural Network</a:t>
            </a:r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t>18</a:t>
            </a:fld>
            <a:endParaRPr lang="id-ID" dirty="0"/>
          </a:p>
        </p:txBody>
      </p:sp>
      <p:pic>
        <p:nvPicPr>
          <p:cNvPr id="9" name="Content Placeholder 4" descr="The RNN Model (528) _ The RNN Model (528) - ML0120ENv2 Courseware - Cognitive Class 012"/>
          <p:cNvPicPr>
            <a:picLocks noGrp="1" noChangeAspect="1"/>
          </p:cNvPicPr>
          <p:nvPr>
            <p:ph sz="half" idx="1"/>
          </p:nvPr>
        </p:nvPicPr>
        <p:blipFill>
          <a:blip r:embed="rId2">
            <a:lum contrast="6000"/>
          </a:blip>
          <a:srcRect l="23155" t="32016" r="23800" b="20981"/>
          <a:stretch>
            <a:fillRect/>
          </a:stretch>
        </p:blipFill>
        <p:spPr>
          <a:xfrm>
            <a:off x="184785" y="2580005"/>
            <a:ext cx="4330065" cy="2442845"/>
          </a:xfrm>
          <a:prstGeom prst="rect">
            <a:avLst/>
          </a:prstGeom>
        </p:spPr>
      </p:pic>
      <p:sp>
        <p:nvSpPr>
          <p:cNvPr id="2" name="Oval 1"/>
          <p:cNvSpPr/>
          <p:nvPr/>
        </p:nvSpPr>
        <p:spPr>
          <a:xfrm>
            <a:off x="1493520" y="3287395"/>
            <a:ext cx="393700" cy="393700"/>
          </a:xfrm>
          <a:prstGeom prst="ellipse">
            <a:avLst/>
          </a:prstGeom>
          <a:noFill/>
          <a:ln w="190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/>
          <p:cNvSpPr/>
          <p:nvPr/>
        </p:nvSpPr>
        <p:spPr>
          <a:xfrm>
            <a:off x="1480820" y="3707765"/>
            <a:ext cx="393700" cy="393700"/>
          </a:xfrm>
          <a:prstGeom prst="ellipse">
            <a:avLst/>
          </a:prstGeom>
          <a:noFill/>
          <a:ln w="190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3945255" y="3287395"/>
            <a:ext cx="393700" cy="393700"/>
          </a:xfrm>
          <a:prstGeom prst="ellipse">
            <a:avLst/>
          </a:prstGeom>
          <a:noFill/>
          <a:ln w="190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3038475" y="3721735"/>
            <a:ext cx="393700" cy="393700"/>
          </a:xfrm>
          <a:prstGeom prst="ellipse">
            <a:avLst/>
          </a:prstGeom>
          <a:noFill/>
          <a:ln w="190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urved Up Arrow 11"/>
          <p:cNvSpPr/>
          <p:nvPr/>
        </p:nvSpPr>
        <p:spPr>
          <a:xfrm flipH="1">
            <a:off x="1133475" y="4663440"/>
            <a:ext cx="2150745" cy="1026160"/>
          </a:xfrm>
          <a:prstGeom prst="curvedUp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Right Arrow 12"/>
          <p:cNvSpPr/>
          <p:nvPr/>
        </p:nvSpPr>
        <p:spPr>
          <a:xfrm>
            <a:off x="1535430" y="2472690"/>
            <a:ext cx="1532255" cy="393065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014FBA9-474C-4869-A5DC-1CDE1077820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51" y="50584"/>
            <a:ext cx="359493" cy="492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382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3" grpId="0" bldLvl="0" animBg="1"/>
      <p:bldP spid="3" grpId="1" bldLvl="0" animBg="1"/>
      <p:bldP spid="8" grpId="0" bldLvl="0" animBg="1"/>
      <p:bldP spid="8" grpId="1" bldLvl="0" animBg="1"/>
      <p:bldP spid="11" grpId="0" bldLvl="0" animBg="1"/>
      <p:bldP spid="11" grpId="1" bldLvl="0" animBg="1"/>
      <p:bldP spid="12" grpId="0" animBg="1"/>
      <p:bldP spid="1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ym typeface="+mn-ea"/>
              </a:rPr>
              <a:t>Model Recurrent</a:t>
            </a:r>
            <a:endParaRPr lang="en-US"/>
          </a:p>
        </p:txBody>
      </p:sp>
      <p:sp>
        <p:nvSpPr>
          <p:cNvPr id="16" name="Content Placeholder 15"/>
          <p:cNvSpPr>
            <a:spLocks noGrp="1"/>
          </p:cNvSpPr>
          <p:nvPr>
            <p:ph sz="half" idx="2"/>
          </p:nvPr>
        </p:nvSpPr>
        <p:spPr>
          <a:xfrm>
            <a:off x="579120" y="3858895"/>
            <a:ext cx="8428355" cy="2317750"/>
          </a:xfrm>
        </p:spPr>
        <p:txBody>
          <a:bodyPr anchor="t" anchorCtr="0">
            <a:normAutofit fontScale="92500" lnSpcReduction="10000"/>
          </a:bodyPr>
          <a:lstStyle/>
          <a:p>
            <a:pPr marL="0" indent="0">
              <a:buNone/>
            </a:pPr>
            <a:r>
              <a:rPr lang="en-US"/>
              <a:t>Input:</a:t>
            </a:r>
          </a:p>
          <a:p>
            <a:r>
              <a:rPr lang="en-US" i="1">
                <a:solidFill>
                  <a:srgbClr val="FF0000"/>
                </a:solidFill>
              </a:rPr>
              <a:t>x</a:t>
            </a:r>
            <a:r>
              <a:rPr lang="en-US">
                <a:solidFill>
                  <a:srgbClr val="FF0000"/>
                </a:solidFill>
              </a:rPr>
              <a:t> : data baru, </a:t>
            </a:r>
            <a:r>
              <a:rPr lang="en-US" i="1">
                <a:solidFill>
                  <a:srgbClr val="FF0000"/>
                </a:solidFill>
              </a:rPr>
              <a:t>W</a:t>
            </a:r>
            <a:r>
              <a:rPr lang="en-US" baseline="-25000">
                <a:solidFill>
                  <a:srgbClr val="FF0000"/>
                </a:solidFill>
              </a:rPr>
              <a:t>x</a:t>
            </a:r>
            <a:r>
              <a:rPr lang="en-US">
                <a:solidFill>
                  <a:srgbClr val="FF0000"/>
                </a:solidFill>
              </a:rPr>
              <a:t> : bobot untuk </a:t>
            </a:r>
            <a:r>
              <a:rPr lang="en-US" i="1">
                <a:solidFill>
                  <a:srgbClr val="FF0000"/>
                </a:solidFill>
              </a:rPr>
              <a:t>x</a:t>
            </a:r>
            <a:endParaRPr lang="en-US"/>
          </a:p>
          <a:p>
            <a:r>
              <a:rPr lang="en-US" i="1">
                <a:solidFill>
                  <a:srgbClr val="0070C0"/>
                </a:solidFill>
              </a:rPr>
              <a:t>h</a:t>
            </a:r>
            <a:r>
              <a:rPr lang="en-US" i="1" baseline="-25000">
                <a:solidFill>
                  <a:srgbClr val="0070C0"/>
                </a:solidFill>
              </a:rPr>
              <a:t>prv</a:t>
            </a:r>
            <a:r>
              <a:rPr lang="en-US" i="1">
                <a:solidFill>
                  <a:srgbClr val="0070C0"/>
                </a:solidFill>
              </a:rPr>
              <a:t> </a:t>
            </a:r>
            <a:r>
              <a:rPr lang="en-US">
                <a:solidFill>
                  <a:srgbClr val="0070C0"/>
                </a:solidFill>
              </a:rPr>
              <a:t>: state sebelumnnya,</a:t>
            </a:r>
            <a:r>
              <a:rPr lang="en-US" i="1">
                <a:solidFill>
                  <a:srgbClr val="0070C0"/>
                </a:solidFill>
              </a:rPr>
              <a:t>W</a:t>
            </a:r>
            <a:r>
              <a:rPr lang="en-US" i="1" baseline="-25000">
                <a:solidFill>
                  <a:srgbClr val="0070C0"/>
                </a:solidFill>
              </a:rPr>
              <a:t>h</a:t>
            </a:r>
            <a:r>
              <a:rPr lang="en-US" i="1">
                <a:solidFill>
                  <a:srgbClr val="0070C0"/>
                </a:solidFill>
              </a:rPr>
              <a:t> </a:t>
            </a:r>
            <a:r>
              <a:rPr lang="en-US">
                <a:solidFill>
                  <a:srgbClr val="0070C0"/>
                </a:solidFill>
              </a:rPr>
              <a:t>: bobot untuk </a:t>
            </a:r>
            <a:r>
              <a:rPr lang="en-US" i="1">
                <a:solidFill>
                  <a:srgbClr val="0070C0"/>
                </a:solidFill>
              </a:rPr>
              <a:t>h</a:t>
            </a:r>
            <a:r>
              <a:rPr lang="en-US" i="1" baseline="-25000">
                <a:solidFill>
                  <a:srgbClr val="0070C0"/>
                </a:solidFill>
              </a:rPr>
              <a:t>prv</a:t>
            </a:r>
          </a:p>
          <a:p>
            <a:pPr marL="0" indent="0">
              <a:buNone/>
            </a:pPr>
            <a:r>
              <a:rPr lang="en-US"/>
              <a:t>Output:</a:t>
            </a:r>
          </a:p>
          <a:p>
            <a:r>
              <a:rPr lang="en-US" i="1">
                <a:solidFill>
                  <a:srgbClr val="00B050"/>
                </a:solidFill>
              </a:rPr>
              <a:t>h</a:t>
            </a:r>
            <a:r>
              <a:rPr lang="en-US" i="1" baseline="-25000">
                <a:solidFill>
                  <a:srgbClr val="00B050"/>
                </a:solidFill>
              </a:rPr>
              <a:t>new</a:t>
            </a:r>
            <a:r>
              <a:rPr lang="en-US" i="1">
                <a:solidFill>
                  <a:srgbClr val="00B050"/>
                </a:solidFill>
              </a:rPr>
              <a:t>  </a:t>
            </a:r>
            <a:r>
              <a:rPr lang="en-US">
                <a:solidFill>
                  <a:srgbClr val="00B050"/>
                </a:solidFill>
              </a:rPr>
              <a:t>: state baru (menjadi </a:t>
            </a:r>
            <a:r>
              <a:rPr lang="en-US" i="1">
                <a:solidFill>
                  <a:srgbClr val="0070C0"/>
                </a:solidFill>
                <a:sym typeface="+mn-ea"/>
              </a:rPr>
              <a:t>h</a:t>
            </a:r>
            <a:r>
              <a:rPr lang="en-US" i="1" baseline="-25000">
                <a:solidFill>
                  <a:srgbClr val="0070C0"/>
                </a:solidFill>
                <a:sym typeface="+mn-ea"/>
              </a:rPr>
              <a:t>prv </a:t>
            </a:r>
            <a:r>
              <a:rPr lang="en-US">
                <a:solidFill>
                  <a:srgbClr val="00B050"/>
                </a:solidFill>
              </a:rPr>
              <a:t>pada rekursi selanjutnya)</a:t>
            </a:r>
            <a:endParaRPr lang="en-US"/>
          </a:p>
          <a:p>
            <a:r>
              <a:rPr lang="en-US" i="1">
                <a:solidFill>
                  <a:schemeClr val="accent4"/>
                </a:solidFill>
              </a:rPr>
              <a:t>y :  </a:t>
            </a:r>
            <a:r>
              <a:rPr lang="en-US">
                <a:solidFill>
                  <a:schemeClr val="accent4"/>
                </a:solidFill>
              </a:rPr>
              <a:t>network output,</a:t>
            </a:r>
            <a:r>
              <a:rPr lang="en-US" i="1">
                <a:solidFill>
                  <a:schemeClr val="accent4"/>
                </a:solidFill>
              </a:rPr>
              <a:t> W</a:t>
            </a:r>
            <a:r>
              <a:rPr lang="en-US" i="1" baseline="-25000">
                <a:solidFill>
                  <a:schemeClr val="accent4"/>
                </a:solidFill>
              </a:rPr>
              <a:t>y</a:t>
            </a:r>
            <a:r>
              <a:rPr lang="en-US" i="1">
                <a:solidFill>
                  <a:schemeClr val="accent4"/>
                </a:solidFill>
              </a:rPr>
              <a:t> </a:t>
            </a:r>
            <a:r>
              <a:rPr lang="en-US">
                <a:solidFill>
                  <a:schemeClr val="accent4"/>
                </a:solidFill>
              </a:rPr>
              <a:t>: bobot dari </a:t>
            </a:r>
            <a:r>
              <a:rPr lang="en-US" i="1">
                <a:solidFill>
                  <a:schemeClr val="accent4"/>
                </a:solidFill>
              </a:rPr>
              <a:t>y</a:t>
            </a:r>
            <a:endParaRPr lang="en-US"/>
          </a:p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44607-3AC7-44C9-B2F9-3FA97C501EA1}" type="datetime1">
              <a:rPr lang="id-ID" smtClean="0"/>
              <a:t>09/08/19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id-ID" dirty="0">
                <a:sym typeface="+mn-ea"/>
              </a:rPr>
              <a:t>Recurrent Neural Network</a:t>
            </a:r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t>19</a:t>
            </a:fld>
            <a:endParaRPr lang="id-ID"/>
          </a:p>
        </p:txBody>
      </p:sp>
      <p:pic>
        <p:nvPicPr>
          <p:cNvPr id="17" name="Content Placeholder 4" descr="The RNN Model (528) _ The RNN Model (528) - ML0120ENv2 Courseware - Cognitive Class 045"/>
          <p:cNvPicPr>
            <a:picLocks noGrp="1" noChangeAspect="1"/>
          </p:cNvPicPr>
          <p:nvPr>
            <p:ph sz="half" idx="1"/>
          </p:nvPr>
        </p:nvPicPr>
        <p:blipFill>
          <a:blip r:embed="rId2">
            <a:lum contrast="6000"/>
          </a:blip>
          <a:srcRect l="1844" t="33297" r="23789" b="20370"/>
          <a:stretch>
            <a:fillRect/>
          </a:stretch>
        </p:blipFill>
        <p:spPr>
          <a:xfrm>
            <a:off x="579120" y="1428115"/>
            <a:ext cx="6913880" cy="2430780"/>
          </a:xfrm>
          <a:prstGeom prst="rect">
            <a:avLst/>
          </a:prstGeom>
          <a:ln w="9525">
            <a:noFill/>
          </a:ln>
        </p:spPr>
      </p:pic>
      <p:sp>
        <p:nvSpPr>
          <p:cNvPr id="2" name="Rectangle 1"/>
          <p:cNvSpPr/>
          <p:nvPr/>
        </p:nvSpPr>
        <p:spPr>
          <a:xfrm>
            <a:off x="2429510" y="1727835"/>
            <a:ext cx="217170" cy="1170305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3367405" y="1863725"/>
            <a:ext cx="448945" cy="353695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3612515" y="2407920"/>
            <a:ext cx="434975" cy="285750"/>
          </a:xfrm>
          <a:prstGeom prst="rect">
            <a:avLst/>
          </a:prstGeom>
          <a:noFill/>
          <a:ln w="25400">
            <a:solidFill>
              <a:srgbClr val="0070C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972435" y="2476500"/>
            <a:ext cx="462915" cy="367030"/>
          </a:xfrm>
          <a:prstGeom prst="rect">
            <a:avLst/>
          </a:prstGeom>
          <a:noFill/>
          <a:ln w="25400">
            <a:solidFill>
              <a:srgbClr val="0070C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4765" y="1863725"/>
            <a:ext cx="1066800" cy="200025"/>
          </a:xfrm>
          <a:prstGeom prst="rect">
            <a:avLst/>
          </a:prstGeom>
          <a:ln w="25400">
            <a:solidFill>
              <a:srgbClr val="FFC000"/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5275" y="2843530"/>
            <a:ext cx="2362200" cy="200025"/>
          </a:xfrm>
          <a:prstGeom prst="rect">
            <a:avLst/>
          </a:prstGeom>
          <a:ln w="25400">
            <a:solidFill>
              <a:srgbClr val="00B050"/>
            </a:solidFill>
          </a:ln>
        </p:spPr>
      </p:pic>
      <p:sp>
        <p:nvSpPr>
          <p:cNvPr id="11" name="Rectangle 10"/>
          <p:cNvSpPr/>
          <p:nvPr/>
        </p:nvSpPr>
        <p:spPr>
          <a:xfrm>
            <a:off x="6224905" y="1917700"/>
            <a:ext cx="435610" cy="299720"/>
          </a:xfrm>
          <a:prstGeom prst="rect">
            <a:avLst/>
          </a:prstGeom>
          <a:noFill/>
          <a:ln w="25400">
            <a:solidFill>
              <a:schemeClr val="accent4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7142480" y="2108200"/>
            <a:ext cx="435610" cy="299720"/>
          </a:xfrm>
          <a:prstGeom prst="rect">
            <a:avLst/>
          </a:prstGeom>
          <a:noFill/>
          <a:ln w="25400">
            <a:solidFill>
              <a:schemeClr val="accent4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5095240" y="2462530"/>
            <a:ext cx="585470" cy="285750"/>
          </a:xfrm>
          <a:prstGeom prst="rect">
            <a:avLst/>
          </a:prstGeom>
          <a:noFill/>
          <a:ln w="25400">
            <a:solidFill>
              <a:schemeClr val="accent6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2726055" y="2060575"/>
            <a:ext cx="273685" cy="353695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FC2E8DA-4D8A-49AB-B3B0-0A900713665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51" y="50584"/>
            <a:ext cx="359493" cy="492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515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uiExpand="1" build="p"/>
      <p:bldP spid="2" grpId="0" animBg="1"/>
      <p:bldP spid="3" grpId="0" animBg="1"/>
      <p:bldP spid="4" grpId="0" animBg="1"/>
      <p:bldP spid="8" grpId="0" animBg="1"/>
      <p:bldP spid="11" grpId="0" animBg="1"/>
      <p:bldP spid="12" grpId="0" animBg="1"/>
      <p:bldP spid="13" grpId="0" animBg="1"/>
      <p:bldP spid="1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D" sz="3200" dirty="0"/>
              <a:t>Deep Learning </a:t>
            </a:r>
            <a:r>
              <a:rPr lang="id-ID" sz="3200" dirty="0"/>
              <a:t>: </a:t>
            </a:r>
            <a:r>
              <a:rPr lang="en-ID" sz="3200" dirty="0"/>
              <a:t>Recurrent Neural Networks (RNN)</a:t>
            </a:r>
            <a:endParaRPr lang="id-ID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3B6D5A-C06A-44C1-AAD6-E70DBC2EED9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" y="5687577"/>
            <a:ext cx="670457" cy="918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773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sym typeface="+mn-ea"/>
              </a:rPr>
              <a:t>Speech Recognition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44607-3AC7-44C9-B2F9-3FA97C501EA1}" type="datetime1">
              <a:rPr lang="id-ID" smtClean="0"/>
              <a:t>09/08/19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id-ID" dirty="0">
                <a:sym typeface="+mn-ea"/>
              </a:rPr>
              <a:t>Recurrent Neural Network</a:t>
            </a:r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t>20</a:t>
            </a:fld>
            <a:endParaRPr lang="id-ID"/>
          </a:p>
        </p:txBody>
      </p:sp>
      <p:pic>
        <p:nvPicPr>
          <p:cNvPr id="14" name="Content Placeholder 4" descr="The RNN Model (528) _ The RNN Model (528) - ML0120ENv2 Courseware - Cognitive Class 172"/>
          <p:cNvPicPr>
            <a:picLocks noGrp="1" noChangeAspect="1"/>
          </p:cNvPicPr>
          <p:nvPr>
            <p:ph idx="1"/>
          </p:nvPr>
        </p:nvPicPr>
        <p:blipFill>
          <a:blip r:embed="rId2">
            <a:lum contrast="6000"/>
          </a:blip>
          <a:srcRect l="5802" t="29462" r="3838" b="18118"/>
          <a:stretch>
            <a:fillRect/>
          </a:stretch>
        </p:blipFill>
        <p:spPr>
          <a:xfrm>
            <a:off x="166370" y="1600835"/>
            <a:ext cx="8810625" cy="2884170"/>
          </a:xfrm>
          <a:prstGeom prst="rect">
            <a:avLst/>
          </a:prstGeom>
        </p:spPr>
      </p:pic>
      <p:sp>
        <p:nvSpPr>
          <p:cNvPr id="2" name="Oval 1"/>
          <p:cNvSpPr/>
          <p:nvPr/>
        </p:nvSpPr>
        <p:spPr>
          <a:xfrm>
            <a:off x="74295" y="1220470"/>
            <a:ext cx="4123055" cy="3578860"/>
          </a:xfrm>
          <a:prstGeom prst="ellipse">
            <a:avLst/>
          </a:prstGeom>
          <a:noFill/>
          <a:ln>
            <a:solidFill>
              <a:srgbClr val="FF0000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/>
          <p:cNvSpPr/>
          <p:nvPr/>
        </p:nvSpPr>
        <p:spPr>
          <a:xfrm>
            <a:off x="4324985" y="1167130"/>
            <a:ext cx="4422140" cy="3264535"/>
          </a:xfrm>
          <a:prstGeom prst="ellipse">
            <a:avLst/>
          </a:prstGeom>
          <a:noFill/>
          <a:ln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Box 3"/>
          <p:cNvSpPr txBox="1"/>
          <p:nvPr/>
        </p:nvSpPr>
        <p:spPr>
          <a:xfrm>
            <a:off x="1021715" y="4846955"/>
            <a:ext cx="23133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Speech</a:t>
            </a:r>
          </a:p>
        </p:txBody>
      </p:sp>
      <p:sp>
        <p:nvSpPr>
          <p:cNvPr id="8" name="Text Box 7"/>
          <p:cNvSpPr txBox="1"/>
          <p:nvPr/>
        </p:nvSpPr>
        <p:spPr>
          <a:xfrm>
            <a:off x="5135880" y="4708525"/>
            <a:ext cx="308038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Model</a:t>
            </a:r>
          </a:p>
          <a:p>
            <a:pPr algn="ctr"/>
            <a:r>
              <a:rPr lang="en-US"/>
              <a:t>(Many-to-many network)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4CF1DDD-0FB7-467B-B1AA-D2CD28F3B67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51" y="50584"/>
            <a:ext cx="359493" cy="492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5420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Image Captioning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44607-3AC7-44C9-B2F9-3FA97C501EA1}" type="datetime1">
              <a:rPr lang="id-ID" smtClean="0"/>
              <a:t>09/08/19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334065" y="6424164"/>
            <a:ext cx="4475746" cy="365125"/>
          </a:xfrm>
        </p:spPr>
        <p:txBody>
          <a:bodyPr/>
          <a:lstStyle/>
          <a:p>
            <a:r>
              <a:rPr lang="en-US" altLang="id-ID" dirty="0">
                <a:sym typeface="+mn-ea"/>
              </a:rPr>
              <a:t>Recurrent Neural Network</a:t>
            </a:r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t>21</a:t>
            </a:fld>
            <a:endParaRPr lang="id-ID"/>
          </a:p>
        </p:txBody>
      </p:sp>
      <p:pic>
        <p:nvPicPr>
          <p:cNvPr id="2" name="Content Placeholder 4" descr="The RNN Model (528) _ The RNN Model (528) - ML0120ENv2 Courseware - Cognitive Class 198"/>
          <p:cNvPicPr>
            <a:picLocks noGrp="1" noChangeAspect="1"/>
          </p:cNvPicPr>
          <p:nvPr>
            <p:ph idx="1"/>
          </p:nvPr>
        </p:nvPicPr>
        <p:blipFill>
          <a:blip r:embed="rId2">
            <a:lum contrast="6000"/>
          </a:blip>
          <a:srcRect t="22903" r="13188" b="14435"/>
          <a:stretch>
            <a:fillRect/>
          </a:stretch>
        </p:blipFill>
        <p:spPr>
          <a:xfrm>
            <a:off x="91440" y="1688465"/>
            <a:ext cx="9011330" cy="3674201"/>
          </a:xfrm>
          <a:prstGeom prst="rect">
            <a:avLst/>
          </a:prstGeom>
        </p:spPr>
      </p:pic>
      <p:sp>
        <p:nvSpPr>
          <p:cNvPr id="4" name="Rounded Rectangle 3"/>
          <p:cNvSpPr/>
          <p:nvPr/>
        </p:nvSpPr>
        <p:spPr>
          <a:xfrm>
            <a:off x="278130" y="1461770"/>
            <a:ext cx="4230370" cy="4075430"/>
          </a:xfrm>
          <a:prstGeom prst="roundRect">
            <a:avLst/>
          </a:prstGeom>
          <a:noFill/>
          <a:ln>
            <a:solidFill>
              <a:srgbClr val="FF0000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4859655" y="1460500"/>
            <a:ext cx="4215765" cy="4061460"/>
          </a:xfrm>
          <a:prstGeom prst="roundRect">
            <a:avLst/>
          </a:prstGeom>
          <a:noFill/>
          <a:ln>
            <a:solidFill>
              <a:schemeClr val="accent5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Box 9"/>
          <p:cNvSpPr txBox="1"/>
          <p:nvPr/>
        </p:nvSpPr>
        <p:spPr>
          <a:xfrm>
            <a:off x="1275715" y="5537200"/>
            <a:ext cx="22345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Image</a:t>
            </a:r>
          </a:p>
        </p:txBody>
      </p:sp>
      <p:sp>
        <p:nvSpPr>
          <p:cNvPr id="11" name="Text Box 10"/>
          <p:cNvSpPr txBox="1"/>
          <p:nvPr/>
        </p:nvSpPr>
        <p:spPr>
          <a:xfrm>
            <a:off x="5728335" y="5537200"/>
            <a:ext cx="288036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Model</a:t>
            </a:r>
          </a:p>
          <a:p>
            <a:pPr algn="ctr"/>
            <a:r>
              <a:rPr lang="en-US"/>
              <a:t>(One-to-many network)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EDCBDCE-0495-4C1C-AB21-1AB0D41FD06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51" y="50584"/>
            <a:ext cx="359493" cy="492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5361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Sentiment Analysis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BBC74-4B99-4212-A7D9-0CF121B94CA0}" type="datetime1">
              <a:rPr lang="id-ID" smtClean="0"/>
              <a:t>09/08/19</a:t>
            </a:fld>
            <a:endParaRPr lang="id-ID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id-ID" dirty="0">
                <a:sym typeface="+mn-ea"/>
              </a:rPr>
              <a:t>Recurrent Neural Network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t>22</a:t>
            </a:fld>
            <a:endParaRPr lang="id-ID" dirty="0"/>
          </a:p>
        </p:txBody>
      </p:sp>
      <p:pic>
        <p:nvPicPr>
          <p:cNvPr id="7" name="Content Placeholder 5" descr="The RNN Model (528) _ The RNN Model (528) - ML0120ENv2 Courseware - Cognitive Class 229"/>
          <p:cNvPicPr>
            <a:picLocks noGrp="1" noChangeAspect="1"/>
          </p:cNvPicPr>
          <p:nvPr>
            <p:ph idx="1"/>
          </p:nvPr>
        </p:nvPicPr>
        <p:blipFill>
          <a:blip r:embed="rId2">
            <a:lum contrast="6000"/>
          </a:blip>
          <a:srcRect l="6363" t="37083" r="7691" b="20390"/>
          <a:stretch>
            <a:fillRect/>
          </a:stretch>
        </p:blipFill>
        <p:spPr>
          <a:xfrm>
            <a:off x="92710" y="2143125"/>
            <a:ext cx="9007475" cy="2515235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93345" y="1602105"/>
            <a:ext cx="4175760" cy="2922905"/>
          </a:xfrm>
          <a:prstGeom prst="ellipse">
            <a:avLst/>
          </a:prstGeom>
          <a:noFill/>
          <a:ln>
            <a:solidFill>
              <a:srgbClr val="FF0000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383405" y="1419860"/>
            <a:ext cx="4716780" cy="3105150"/>
          </a:xfrm>
          <a:prstGeom prst="ellipse">
            <a:avLst/>
          </a:prstGeom>
          <a:noFill/>
          <a:ln>
            <a:solidFill>
              <a:schemeClr val="accent5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Box 9"/>
          <p:cNvSpPr txBox="1"/>
          <p:nvPr/>
        </p:nvSpPr>
        <p:spPr>
          <a:xfrm>
            <a:off x="803910" y="4658360"/>
            <a:ext cx="27546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Words and sentiment</a:t>
            </a:r>
          </a:p>
        </p:txBody>
      </p:sp>
      <p:sp>
        <p:nvSpPr>
          <p:cNvPr id="11" name="Text Box 10"/>
          <p:cNvSpPr txBox="1"/>
          <p:nvPr/>
        </p:nvSpPr>
        <p:spPr>
          <a:xfrm>
            <a:off x="5437505" y="4658360"/>
            <a:ext cx="265557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Model </a:t>
            </a:r>
          </a:p>
          <a:p>
            <a:pPr algn="ctr"/>
            <a:r>
              <a:rPr lang="en-US"/>
              <a:t>(Many-to-one network)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E02A8D4-15CA-4CA9-BA49-8D48D9A650D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51" y="50584"/>
            <a:ext cx="359493" cy="492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2841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Permasalahan pada RNN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2735" y="1476375"/>
            <a:ext cx="8814435" cy="2462530"/>
          </a:xfrm>
        </p:spPr>
        <p:txBody>
          <a:bodyPr/>
          <a:lstStyle/>
          <a:p>
            <a:r>
              <a:rPr lang="en-US"/>
              <a:t>Network harus mengingat semua state pada semua titik waktu</a:t>
            </a:r>
          </a:p>
          <a:p>
            <a:pPr lvl="1"/>
            <a:r>
              <a:rPr lang="en-US"/>
              <a:t>Akibat: Boros dalam komputasi dan memori</a:t>
            </a:r>
          </a:p>
          <a:p>
            <a:pPr lvl="1"/>
            <a:r>
              <a:rPr lang="en-US"/>
              <a:t>Solusi: Hanya menyimpan state dalam jendela waktu tertentu saja</a:t>
            </a:r>
          </a:p>
          <a:p>
            <a:pPr lvl="0"/>
            <a:r>
              <a:rPr lang="en-US"/>
              <a:t>Sensitif terhadapat perubahan parameter</a:t>
            </a:r>
          </a:p>
          <a:p>
            <a:pPr lvl="1"/>
            <a:r>
              <a:rPr lang="en-US"/>
              <a:t>Akibat: Vanishing gradient, Exploding gradient</a:t>
            </a:r>
          </a:p>
          <a:p>
            <a:pPr lvl="1"/>
            <a:r>
              <a:rPr lang="en-US"/>
              <a:t>Solusi: Long Short-Term Memory (LSTM)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BBC74-4B99-4212-A7D9-0CF121B94CA0}" type="datetime1">
              <a:rPr lang="id-ID" smtClean="0"/>
              <a:t>09/08/19</a:t>
            </a:fld>
            <a:endParaRPr lang="id-ID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id-ID" dirty="0">
                <a:sym typeface="+mn-ea"/>
              </a:rPr>
              <a:t>Recurrent Neural Network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t>23</a:t>
            </a:fld>
            <a:endParaRPr lang="id-ID" dirty="0"/>
          </a:p>
        </p:txBody>
      </p:sp>
      <p:pic>
        <p:nvPicPr>
          <p:cNvPr id="8" name="Content Placeholder 5" descr="The RNN Model (528) _ The RNN Model (528) - ML0120ENv2 Courseware - Cognitive Class 311"/>
          <p:cNvPicPr>
            <a:picLocks noChangeAspect="1"/>
          </p:cNvPicPr>
          <p:nvPr/>
        </p:nvPicPr>
        <p:blipFill>
          <a:blip r:embed="rId2">
            <a:lum contrast="6000"/>
          </a:blip>
          <a:srcRect l="44172" t="52653" r="2771" b="10006"/>
          <a:stretch>
            <a:fillRect/>
          </a:stretch>
        </p:blipFill>
        <p:spPr>
          <a:xfrm>
            <a:off x="967105" y="3938905"/>
            <a:ext cx="6480175" cy="25736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97AB671-C756-4D17-B9D2-39A338B44CE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51" y="50584"/>
            <a:ext cx="359493" cy="492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376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D" dirty="0"/>
              <a:t>The LSTM Model</a:t>
            </a:r>
            <a:endParaRPr lang="id-ID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id-ID" dirty="0"/>
              <a:t>Bagian </a:t>
            </a:r>
            <a:r>
              <a:rPr lang="en-ID" dirty="0"/>
              <a:t>3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1542F-DE5E-4E16-A7BF-712B39FBB095}" type="datetime1">
              <a:rPr lang="id-ID" smtClean="0"/>
              <a:t>09/08/19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 dirty="0"/>
              <a:t>Judul Pembahasan Pertemuan Disini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24</a:t>
            </a:fld>
            <a:endParaRPr lang="id-ID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9B95730-C79B-4BAB-AE43-9A7DE10023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51" y="50584"/>
            <a:ext cx="359493" cy="492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3834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Mengapa LSTM?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RNN memiliki kelemahan yaitu:</a:t>
            </a:r>
          </a:p>
          <a:p>
            <a:r>
              <a:rPr lang="en-US"/>
              <a:t>Harus merekam semua state (boros komputasi dan memori)</a:t>
            </a:r>
          </a:p>
          <a:p>
            <a:r>
              <a:rPr lang="en-US"/>
              <a:t>Vanishing gradient</a:t>
            </a:r>
          </a:p>
          <a:p>
            <a:r>
              <a:rPr lang="en-US"/>
              <a:t>Exploding gradient</a:t>
            </a:r>
          </a:p>
          <a:p>
            <a:pPr marL="0" indent="0">
              <a:buNone/>
            </a:pPr>
            <a:r>
              <a:rPr lang="en-US"/>
              <a:t>Akibatnya RNN tidak dapat menangani long sequences dengan baik.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Solusi: model Long Short-Term Memory (LSTM)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EA055-A846-4A99-AE5D-0A67ADD4E3EF}" type="datetime1">
              <a:rPr lang="id-ID" smtClean="0"/>
              <a:t>09/08/19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id-ID" dirty="0">
                <a:sym typeface="+mn-ea"/>
              </a:rPr>
              <a:t>Recurrent Neural Network</a:t>
            </a:r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t>25</a:t>
            </a:fld>
            <a:endParaRPr lang="id-ID" dirty="0"/>
          </a:p>
        </p:txBody>
      </p:sp>
      <p:pic>
        <p:nvPicPr>
          <p:cNvPr id="11" name="Content Placeholder 3" descr="The LSTM Model (525) _ The LTSM Model (525) - ML0120ENv2 Courseware - Cognitive Class 052"/>
          <p:cNvPicPr>
            <a:picLocks noGrp="1"/>
          </p:cNvPicPr>
          <p:nvPr>
            <p:ph sz="half" idx="2"/>
          </p:nvPr>
        </p:nvPicPr>
        <p:blipFill>
          <a:blip r:embed="rId2">
            <a:lum contrast="6000"/>
          </a:blip>
          <a:srcRect l="7612" t="23512" r="55449" b="46698"/>
          <a:stretch>
            <a:fillRect/>
          </a:stretch>
        </p:blipFill>
        <p:spPr>
          <a:xfrm>
            <a:off x="4499610" y="1616710"/>
            <a:ext cx="4507865" cy="2051685"/>
          </a:xfrm>
          <a:prstGeom prst="rect">
            <a:avLst/>
          </a:prstGeom>
        </p:spPr>
      </p:pic>
      <p:pic>
        <p:nvPicPr>
          <p:cNvPr id="12" name="Content Placeholder 3" descr="The LSTM Model (525) _ The LTSM Model (525) - ML0120ENv2 Courseware - Cognitive Class 052"/>
          <p:cNvPicPr/>
          <p:nvPr/>
        </p:nvPicPr>
        <p:blipFill>
          <a:blip r:embed="rId2">
            <a:lum contrast="6000"/>
          </a:blip>
          <a:srcRect l="7612" t="58400" r="55449" b="13027"/>
          <a:stretch>
            <a:fillRect/>
          </a:stretch>
        </p:blipFill>
        <p:spPr>
          <a:xfrm>
            <a:off x="4527550" y="4060190"/>
            <a:ext cx="4507865" cy="19678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22ABF82-A7AC-4ED5-8D87-FEE53CCDB06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51" y="50584"/>
            <a:ext cx="359493" cy="492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380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LSTM Unit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4785" y="1427480"/>
            <a:ext cx="8728710" cy="2573020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Sebuah LSTM unit terdiri dari:</a:t>
            </a:r>
          </a:p>
          <a:p>
            <a:pPr marL="457200" indent="-457200">
              <a:buAutoNum type="arabicPeriod"/>
            </a:pPr>
            <a:r>
              <a:rPr lang="en-US"/>
              <a:t>memory cell: untuk menampung data</a:t>
            </a:r>
          </a:p>
          <a:p>
            <a:pPr marL="457200" indent="-457200">
              <a:buAutoNum type="arabicPeriod"/>
            </a:pPr>
            <a:r>
              <a:rPr lang="en-US"/>
              <a:t>logistic gates:</a:t>
            </a:r>
          </a:p>
          <a:p>
            <a:pPr lvl="1"/>
            <a:r>
              <a:rPr lang="en-US" sz="1800"/>
              <a:t>write gate: untuk menuliskan data ke memory cell</a:t>
            </a:r>
          </a:p>
          <a:p>
            <a:pPr lvl="1"/>
            <a:r>
              <a:rPr lang="en-US" sz="1800"/>
              <a:t>read gate: membaca data dan mengirimkan kembali ke RNN</a:t>
            </a:r>
          </a:p>
          <a:p>
            <a:pPr lvl="1"/>
            <a:r>
              <a:rPr lang="en-US" sz="1800"/>
              <a:t>forget gate: menentukan apakah data dihapus atau dipertahankan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BBC74-4B99-4212-A7D9-0CF121B94CA0}" type="datetime1">
              <a:rPr lang="id-ID" smtClean="0"/>
              <a:t>09/08/19</a:t>
            </a:fld>
            <a:endParaRPr lang="id-ID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id-ID" dirty="0">
                <a:sym typeface="+mn-ea"/>
              </a:rPr>
              <a:t>Recurrent Neural Network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t>26</a:t>
            </a:fld>
            <a:endParaRPr lang="id-ID" dirty="0"/>
          </a:p>
        </p:txBody>
      </p:sp>
      <p:pic>
        <p:nvPicPr>
          <p:cNvPr id="12" name="Content Placeholder 3" descr="The LSTM Model (525) _ The LTSM Model (525) - ML0120ENv2 Courseware - Cognitive Class 127"/>
          <p:cNvPicPr>
            <a:picLocks noGrp="1" noChangeAspect="1"/>
          </p:cNvPicPr>
          <p:nvPr>
            <p:ph sz="half" idx="2"/>
          </p:nvPr>
        </p:nvPicPr>
        <p:blipFill>
          <a:blip r:embed="rId2">
            <a:lum contrast="6000"/>
          </a:blip>
          <a:srcRect l="2263" t="32353" r="23716" b="8527"/>
          <a:stretch>
            <a:fillRect/>
          </a:stretch>
        </p:blipFill>
        <p:spPr>
          <a:xfrm>
            <a:off x="861060" y="3821430"/>
            <a:ext cx="6169660" cy="2782570"/>
          </a:xfrm>
          <a:prstGeom prst="rect">
            <a:avLst/>
          </a:prstGeom>
        </p:spPr>
      </p:pic>
      <p:sp>
        <p:nvSpPr>
          <p:cNvPr id="16" name="Right Arrow 15"/>
          <p:cNvSpPr/>
          <p:nvPr/>
        </p:nvSpPr>
        <p:spPr>
          <a:xfrm>
            <a:off x="1901190" y="6196330"/>
            <a:ext cx="575945" cy="309245"/>
          </a:xfrm>
          <a:prstGeom prst="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Down Arrow 16"/>
          <p:cNvSpPr/>
          <p:nvPr/>
        </p:nvSpPr>
        <p:spPr>
          <a:xfrm>
            <a:off x="4402455" y="3821430"/>
            <a:ext cx="253365" cy="421640"/>
          </a:xfrm>
          <a:prstGeom prst="down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Up Arrow 17"/>
          <p:cNvSpPr/>
          <p:nvPr/>
        </p:nvSpPr>
        <p:spPr>
          <a:xfrm>
            <a:off x="4402455" y="5086985"/>
            <a:ext cx="253365" cy="463550"/>
          </a:xfrm>
          <a:prstGeom prst="up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Down Arrow 19"/>
          <p:cNvSpPr/>
          <p:nvPr/>
        </p:nvSpPr>
        <p:spPr>
          <a:xfrm>
            <a:off x="5032375" y="3948430"/>
            <a:ext cx="253365" cy="421640"/>
          </a:xfrm>
          <a:prstGeom prst="down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3BA5201-8745-4F29-AC93-522A859D4EE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51" y="50584"/>
            <a:ext cx="359493" cy="492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670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6" grpId="0" bldLvl="0" animBg="1"/>
      <p:bldP spid="17" grpId="0" bldLvl="0" animBg="1"/>
      <p:bldP spid="18" grpId="0" bldLvl="0" animBg="1"/>
      <p:bldP spid="20" grpId="0" bldLvl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Dengan memanipulasi ketiga gate tersebut, RNN mampu mengingat data yang masih dibutuhkan dan menghapus data yang sudah tidak dibutuhkan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44607-3AC7-44C9-B2F9-3FA97C501EA1}" type="datetime1">
              <a:rPr lang="id-ID" smtClean="0"/>
              <a:t>09/08/19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id-ID" dirty="0">
                <a:sym typeface="+mn-ea"/>
              </a:rPr>
              <a:t>Recurrent Neural Network</a:t>
            </a:r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t>27</a:t>
            </a:fld>
            <a:endParaRPr lang="id-ID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lum contrast="6000"/>
          </a:blip>
          <a:stretch>
            <a:fillRect/>
          </a:stretch>
        </p:blipFill>
        <p:spPr>
          <a:xfrm>
            <a:off x="1204595" y="2750820"/>
            <a:ext cx="6171565" cy="279019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DB227AB-5A3F-40A5-8F78-3462DFBC0E6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51" y="50584"/>
            <a:ext cx="359493" cy="492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5739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Flow pada LSTM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BBC74-4B99-4212-A7D9-0CF121B94CA0}" type="datetime1">
              <a:rPr lang="id-ID" smtClean="0"/>
              <a:t>09/08/19</a:t>
            </a:fld>
            <a:endParaRPr lang="id-ID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id-ID" dirty="0">
                <a:sym typeface="+mn-ea"/>
              </a:rPr>
              <a:t>Recurrent Neural Network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t>28</a:t>
            </a:fld>
            <a:endParaRPr lang="id-ID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>
                <a:solidFill>
                  <a:schemeClr val="accent5"/>
                </a:solidFill>
                <a:sym typeface="+mn-ea"/>
              </a:rPr>
              <a:t>Time step 1:</a:t>
            </a:r>
            <a:r>
              <a:rPr lang="en-US">
                <a:sym typeface="+mn-ea"/>
              </a:rPr>
              <a:t> Input data pertama, menghasilkan hidden state dan RNN output.</a:t>
            </a:r>
            <a:endParaRPr lang="en-US"/>
          </a:p>
        </p:txBody>
      </p:sp>
      <p:pic>
        <p:nvPicPr>
          <p:cNvPr id="10" name="Content Placeholder 3" descr="The LSTM Model (525) _ The LTSM Model (525) - ML0120ENv2 Courseware - Cognitive Class 181"/>
          <p:cNvPicPr>
            <a:picLocks noChangeAspect="1"/>
          </p:cNvPicPr>
          <p:nvPr/>
        </p:nvPicPr>
        <p:blipFill>
          <a:blip r:embed="rId2">
            <a:lum contrast="6000"/>
          </a:blip>
          <a:srcRect l="4549" t="25456" r="2989" b="8697"/>
          <a:stretch>
            <a:fillRect/>
          </a:stretch>
        </p:blipFill>
        <p:spPr>
          <a:xfrm>
            <a:off x="338455" y="2308860"/>
            <a:ext cx="8599805" cy="3456305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1985645" y="3479800"/>
            <a:ext cx="7068820" cy="23653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5709920" y="3076575"/>
            <a:ext cx="1053465" cy="4781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6553200" y="2781935"/>
            <a:ext cx="224790" cy="2946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C5C1C19-6507-463B-9697-FC3856FFF49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51" y="50584"/>
            <a:ext cx="359493" cy="492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7057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Flow pada LSTM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BBC74-4B99-4212-A7D9-0CF121B94CA0}" type="datetime1">
              <a:rPr lang="id-ID" smtClean="0"/>
              <a:t>09/08/19</a:t>
            </a:fld>
            <a:endParaRPr lang="id-ID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id-ID" dirty="0">
                <a:sym typeface="+mn-ea"/>
              </a:rPr>
              <a:t>Recurrent Neural Network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t>29</a:t>
            </a:fld>
            <a:endParaRPr lang="id-ID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>
                <a:solidFill>
                  <a:schemeClr val="accent5"/>
                </a:solidFill>
              </a:rPr>
              <a:t>Time step 2</a:t>
            </a:r>
            <a:r>
              <a:rPr lang="en-US"/>
              <a:t>: previous hiddden state dan output RNN diinput kembali bersama data berikutnya, menghasilkan output hidden state baru dan output RNN baru.</a:t>
            </a:r>
          </a:p>
        </p:txBody>
      </p:sp>
      <p:pic>
        <p:nvPicPr>
          <p:cNvPr id="10" name="Content Placeholder 3" descr="The LSTM Model (525) _ The LTSM Model (525) - ML0120ENv2 Courseware - Cognitive Class 181"/>
          <p:cNvPicPr>
            <a:picLocks noChangeAspect="1"/>
          </p:cNvPicPr>
          <p:nvPr/>
        </p:nvPicPr>
        <p:blipFill>
          <a:blip r:embed="rId2">
            <a:lum contrast="6000"/>
          </a:blip>
          <a:srcRect l="4549" t="25456" r="2989" b="8697"/>
          <a:stretch>
            <a:fillRect/>
          </a:stretch>
        </p:blipFill>
        <p:spPr>
          <a:xfrm>
            <a:off x="338455" y="2308860"/>
            <a:ext cx="8599805" cy="345630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929765" y="4622800"/>
            <a:ext cx="7068185" cy="11239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679565" y="4313555"/>
            <a:ext cx="1137920" cy="39306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438390" y="4032250"/>
            <a:ext cx="224790" cy="3371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67831CB-F881-44B5-9BE4-0BD371D016E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51" y="50584"/>
            <a:ext cx="359493" cy="492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7965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/>
              <a:t>Learning 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b="1" dirty="0"/>
              <a:t>In this lesson we will learn about:</a:t>
            </a:r>
          </a:p>
          <a:p>
            <a:pPr lvl="1"/>
            <a:r>
              <a:rPr lang="en-US" sz="2000" dirty="0"/>
              <a:t>The Recurrent Neural Network Model </a:t>
            </a:r>
            <a:endParaRPr lang="en-US" sz="2400" dirty="0"/>
          </a:p>
          <a:p>
            <a:pPr lvl="1"/>
            <a:r>
              <a:rPr lang="en-US" sz="2000" dirty="0"/>
              <a:t>Long Short-Term Memory</a:t>
            </a:r>
            <a:endParaRPr lang="en-US" sz="2400" dirty="0"/>
          </a:p>
          <a:p>
            <a:pPr lvl="1"/>
            <a:r>
              <a:rPr lang="en-US" sz="2000" dirty="0"/>
              <a:t>Recursive Neural Tensor Network Theory</a:t>
            </a:r>
            <a:endParaRPr lang="en-US" sz="2400" dirty="0"/>
          </a:p>
          <a:p>
            <a:pPr lvl="1"/>
            <a:r>
              <a:rPr lang="en-US" sz="2000" dirty="0"/>
              <a:t>Applying Recurrent Networks to Language Modelling</a:t>
            </a:r>
            <a:endParaRPr lang="en-US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BBC74-4B99-4212-A7D9-0CF121B94CA0}" type="datetime1">
              <a:rPr lang="id-ID" smtClean="0"/>
              <a:t>09/08/19</a:t>
            </a:fld>
            <a:endParaRPr lang="id-ID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/>
              <a:t>Judul Pembahasan Pertemuan Disini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3</a:t>
            </a:fld>
            <a:endParaRPr lang="id-ID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40B6FB5-AD83-4AB2-BEE0-4063EAADD2D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51" y="50584"/>
            <a:ext cx="359493" cy="492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1326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Flow pada LSTM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BBC74-4B99-4212-A7D9-0CF121B94CA0}" type="datetime1">
              <a:rPr lang="id-ID" smtClean="0"/>
              <a:t>09/08/19</a:t>
            </a:fld>
            <a:endParaRPr lang="id-ID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/>
              <a:t>Judul Pembahasan Pertemuan Disini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t>30</a:t>
            </a:fld>
            <a:endParaRPr lang="id-ID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...demikian seterusnya pada time step berikutnya sampai seluruh data terinput.</a:t>
            </a:r>
          </a:p>
        </p:txBody>
      </p:sp>
      <p:pic>
        <p:nvPicPr>
          <p:cNvPr id="10" name="Content Placeholder 3" descr="The LSTM Model (525) _ The LTSM Model (525) - ML0120ENv2 Courseware - Cognitive Class 181"/>
          <p:cNvPicPr>
            <a:picLocks noChangeAspect="1"/>
          </p:cNvPicPr>
          <p:nvPr/>
        </p:nvPicPr>
        <p:blipFill>
          <a:blip r:embed="rId2">
            <a:lum contrast="6000"/>
          </a:blip>
          <a:srcRect l="4549" t="25456" r="2989" b="8697"/>
          <a:stretch>
            <a:fillRect/>
          </a:stretch>
        </p:blipFill>
        <p:spPr>
          <a:xfrm>
            <a:off x="338455" y="2308860"/>
            <a:ext cx="8599805" cy="345630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434E4C9-854F-4AD8-8930-77E72D5E3EA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51" y="50584"/>
            <a:ext cx="359493" cy="492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6447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Recursive Flow pada LSTM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BBC74-4B99-4212-A7D9-0CF121B94CA0}" type="datetime1">
              <a:rPr lang="id-ID" smtClean="0"/>
              <a:t>09/08/19</a:t>
            </a:fld>
            <a:endParaRPr lang="id-ID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/>
              <a:t>Judul Pembahasan Pertemuan Disini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t>31</a:t>
            </a:fld>
            <a:endParaRPr lang="id-ID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Hidden state</a:t>
            </a:r>
          </a:p>
          <a:p>
            <a:r>
              <a:rPr lang="en-US"/>
              <a:t>Previous output </a:t>
            </a:r>
          </a:p>
        </p:txBody>
      </p:sp>
      <p:pic>
        <p:nvPicPr>
          <p:cNvPr id="10" name="Content Placeholder 3" descr="The LSTM Model (525) _ The LTSM Model (525) - ML0120ENv2 Courseware - Cognitive Class 181"/>
          <p:cNvPicPr>
            <a:picLocks noChangeAspect="1"/>
          </p:cNvPicPr>
          <p:nvPr/>
        </p:nvPicPr>
        <p:blipFill>
          <a:blip r:embed="rId2">
            <a:lum contrast="6000"/>
          </a:blip>
          <a:srcRect l="4549" t="25456" r="2989" b="8697"/>
          <a:stretch>
            <a:fillRect/>
          </a:stretch>
        </p:blipFill>
        <p:spPr>
          <a:xfrm>
            <a:off x="338455" y="2308860"/>
            <a:ext cx="8599805" cy="3456305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4922520" y="2402205"/>
            <a:ext cx="407670" cy="253365"/>
          </a:xfrm>
          <a:prstGeom prst="ellipse">
            <a:avLst/>
          </a:prstGeom>
          <a:noFill/>
          <a:ln w="25400">
            <a:solidFill>
              <a:schemeClr val="accent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6735445" y="5382260"/>
            <a:ext cx="407670" cy="253365"/>
          </a:xfrm>
          <a:prstGeom prst="ellipse">
            <a:avLst/>
          </a:prstGeom>
          <a:noFill/>
          <a:ln w="25400">
            <a:solidFill>
              <a:schemeClr val="accent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5795010" y="4173855"/>
            <a:ext cx="407670" cy="253365"/>
          </a:xfrm>
          <a:prstGeom prst="ellipse">
            <a:avLst/>
          </a:prstGeom>
          <a:noFill/>
          <a:ln w="25400">
            <a:solidFill>
              <a:schemeClr val="accent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4923790" y="2994025"/>
            <a:ext cx="407670" cy="253365"/>
          </a:xfrm>
          <a:prstGeom prst="ellipse">
            <a:avLst/>
          </a:prstGeom>
          <a:noFill/>
          <a:ln w="25400">
            <a:solidFill>
              <a:schemeClr val="accent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6735445" y="4839335"/>
            <a:ext cx="407670" cy="253365"/>
          </a:xfrm>
          <a:prstGeom prst="ellipse">
            <a:avLst/>
          </a:prstGeom>
          <a:noFill/>
          <a:ln w="25400">
            <a:solidFill>
              <a:schemeClr val="accent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5908040" y="3660140"/>
            <a:ext cx="407670" cy="253365"/>
          </a:xfrm>
          <a:prstGeom prst="ellipse">
            <a:avLst/>
          </a:prstGeom>
          <a:noFill/>
          <a:ln w="25400">
            <a:solidFill>
              <a:schemeClr val="accent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EEC240C-E9A4-4114-8D42-32AEE32FC73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51" y="50584"/>
            <a:ext cx="359493" cy="492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788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  <p:bldP spid="3" grpId="0" animBg="1"/>
      <p:bldP spid="7" grpId="0" animBg="1"/>
      <p:bldP spid="8" grpId="0" animBg="1"/>
      <p:bldP spid="11" grpId="0" animBg="1"/>
      <p:bldP spid="12" grpId="0" animBg="1"/>
      <p:bldP spid="13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Stacked LSTM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Stacked LSTM membuat model mampu mengekstraksi fitur dengan lebih baik sehingga meningkatkan akurasi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BBC74-4B99-4212-A7D9-0CF121B94CA0}" type="datetime1">
              <a:rPr lang="id-ID" smtClean="0"/>
              <a:t>09/08/19</a:t>
            </a:fld>
            <a:endParaRPr lang="id-ID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/>
              <a:t>Judul Pembahasan Pertemuan Disini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t>32</a:t>
            </a:fld>
            <a:endParaRPr lang="id-ID" dirty="0"/>
          </a:p>
        </p:txBody>
      </p:sp>
      <p:grpSp>
        <p:nvGrpSpPr>
          <p:cNvPr id="9" name="Group 8"/>
          <p:cNvGrpSpPr/>
          <p:nvPr/>
        </p:nvGrpSpPr>
        <p:grpSpPr>
          <a:xfrm>
            <a:off x="184785" y="2396490"/>
            <a:ext cx="8166100" cy="3723640"/>
            <a:chOff x="291" y="3774"/>
            <a:chExt cx="12860" cy="5864"/>
          </a:xfrm>
        </p:grpSpPr>
        <p:pic>
          <p:nvPicPr>
            <p:cNvPr id="7" name="Content Placeholder 3" descr="The LSTM Model (525) _ The LTSM Model (525) - ML0120ENv2 Courseware - Cognitive Class 244"/>
            <p:cNvPicPr>
              <a:picLocks noChangeAspect="1"/>
            </p:cNvPicPr>
            <p:nvPr/>
          </p:nvPicPr>
          <p:blipFill>
            <a:blip r:embed="rId2">
              <a:lum contrast="6000"/>
            </a:blip>
            <a:srcRect l="5028" t="29630" r="9166" b="1040"/>
            <a:stretch>
              <a:fillRect/>
            </a:stretch>
          </p:blipFill>
          <p:spPr>
            <a:xfrm>
              <a:off x="291" y="3774"/>
              <a:ext cx="12861" cy="5864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515" y="8829"/>
              <a:ext cx="2391" cy="7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A9350E2C-CD0B-489F-90C3-AD232553AE9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51" y="50584"/>
            <a:ext cx="359493" cy="492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6919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Content Placeholder 3" descr="The LSTM Model (525) _ The LTSM Model (525) - ML0120ENv2 Courseware - Cognitive Class 307"/>
          <p:cNvPicPr>
            <a:picLocks noChangeAspect="1"/>
          </p:cNvPicPr>
          <p:nvPr/>
        </p:nvPicPr>
        <p:blipFill>
          <a:blip r:embed="rId3">
            <a:lum contrast="6000"/>
          </a:blip>
          <a:srcRect l="11979" t="31371" r="13008" b="12908"/>
          <a:stretch>
            <a:fillRect/>
          </a:stretch>
        </p:blipFill>
        <p:spPr>
          <a:xfrm>
            <a:off x="1323340" y="3922395"/>
            <a:ext cx="6153434" cy="257942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Flow pada Stacked  LSTM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Melalui </a:t>
            </a:r>
            <a:r>
              <a:rPr lang="en-US">
                <a:solidFill>
                  <a:srgbClr val="FF0000"/>
                </a:solidFill>
              </a:rPr>
              <a:t>forget gate</a:t>
            </a:r>
            <a:r>
              <a:rPr lang="en-US"/>
              <a:t>, model mempelajari seberapa jauh periode data ke belakang yang digunakan (di luar itu data dikeluarkan dari proses).</a:t>
            </a:r>
          </a:p>
          <a:p>
            <a:r>
              <a:rPr lang="en-US">
                <a:solidFill>
                  <a:srgbClr val="FF0000"/>
                </a:solidFill>
              </a:rPr>
              <a:t>Input gate</a:t>
            </a:r>
            <a:r>
              <a:rPr lang="en-US"/>
              <a:t> menginput data baru (</a:t>
            </a:r>
            <a:r>
              <a:rPr lang="en-US" i="1"/>
              <a:t>x</a:t>
            </a:r>
            <a:r>
              <a:rPr lang="en-US"/>
              <a:t>) dengan bobot </a:t>
            </a:r>
            <a:r>
              <a:rPr lang="en-US" i="1"/>
              <a:t>W</a:t>
            </a:r>
            <a:r>
              <a:rPr lang="en-US" i="1" baseline="-25000"/>
              <a:t>i</a:t>
            </a:r>
            <a:r>
              <a:rPr lang="en-US"/>
              <a:t> dan bias </a:t>
            </a:r>
            <a:r>
              <a:rPr lang="en-US" i="1"/>
              <a:t>b</a:t>
            </a:r>
            <a:r>
              <a:rPr lang="en-US" i="1" baseline="-25000"/>
              <a:t>i</a:t>
            </a:r>
            <a:endParaRPr lang="en-US"/>
          </a:p>
          <a:p>
            <a:r>
              <a:rPr lang="en-US">
                <a:solidFill>
                  <a:srgbClr val="FF0000"/>
                </a:solidFill>
              </a:rPr>
              <a:t>Read gate</a:t>
            </a:r>
            <a:r>
              <a:rPr lang="en-US"/>
              <a:t> membaca output RNN dan menginput kembali dengan bobot </a:t>
            </a:r>
            <a:r>
              <a:rPr lang="en-US" i="1"/>
              <a:t>W</a:t>
            </a:r>
            <a:r>
              <a:rPr lang="en-US" i="1" baseline="-25000"/>
              <a:t>f</a:t>
            </a:r>
            <a:r>
              <a:rPr lang="en-US"/>
              <a:t> dan bias </a:t>
            </a:r>
            <a:r>
              <a:rPr lang="en-US" i="1"/>
              <a:t>b</a:t>
            </a:r>
            <a:r>
              <a:rPr lang="en-US" i="1" baseline="-25000"/>
              <a:t>f</a:t>
            </a:r>
            <a:endParaRPr lang="en-US" baseline="-25000"/>
          </a:p>
          <a:p>
            <a:r>
              <a:rPr lang="en-US">
                <a:solidFill>
                  <a:srgbClr val="FF0000"/>
                </a:solidFill>
              </a:rPr>
              <a:t>Hidden state</a:t>
            </a:r>
            <a:r>
              <a:rPr lang="en-US"/>
              <a:t> diinput kembali dengan bobot  </a:t>
            </a:r>
            <a:r>
              <a:rPr lang="en-US" i="1"/>
              <a:t>W</a:t>
            </a:r>
            <a:r>
              <a:rPr lang="en-US" i="1" baseline="-25000"/>
              <a:t>h</a:t>
            </a:r>
            <a:r>
              <a:rPr lang="en-US"/>
              <a:t> dan </a:t>
            </a:r>
            <a:r>
              <a:rPr lang="en-US" i="1"/>
              <a:t>b</a:t>
            </a:r>
            <a:r>
              <a:rPr lang="en-US" i="1" baseline="-25000"/>
              <a:t>h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BBC74-4B99-4212-A7D9-0CF121B94CA0}" type="datetime1">
              <a:rPr lang="id-ID" smtClean="0"/>
              <a:t>09/08/19</a:t>
            </a:fld>
            <a:endParaRPr lang="id-ID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/>
              <a:t>Judul Pembahasan Pertemuan Disini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t>33</a:t>
            </a:fld>
            <a:endParaRPr lang="id-ID" dirty="0"/>
          </a:p>
        </p:txBody>
      </p:sp>
      <p:sp>
        <p:nvSpPr>
          <p:cNvPr id="9" name="Down Arrow 8"/>
          <p:cNvSpPr/>
          <p:nvPr/>
        </p:nvSpPr>
        <p:spPr>
          <a:xfrm>
            <a:off x="3672205" y="4678045"/>
            <a:ext cx="196215" cy="337185"/>
          </a:xfrm>
          <a:prstGeom prst="down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own Arrow 9"/>
          <p:cNvSpPr/>
          <p:nvPr/>
        </p:nvSpPr>
        <p:spPr>
          <a:xfrm>
            <a:off x="3142615" y="4497705"/>
            <a:ext cx="196215" cy="337185"/>
          </a:xfrm>
          <a:prstGeom prst="down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2365375" y="4130675"/>
            <a:ext cx="716915" cy="253365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Down Arrow 11"/>
          <p:cNvSpPr/>
          <p:nvPr/>
        </p:nvSpPr>
        <p:spPr>
          <a:xfrm flipV="1">
            <a:off x="3142615" y="5286375"/>
            <a:ext cx="196215" cy="337185"/>
          </a:xfrm>
          <a:prstGeom prst="down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2312670" y="6170295"/>
            <a:ext cx="716915" cy="253365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3142615" y="5721350"/>
            <a:ext cx="716915" cy="253365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DDC0EEF-517B-46B0-B79A-CA8375E6D25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51" y="50584"/>
            <a:ext cx="359493" cy="492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93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9" grpId="0" bldLvl="0" animBg="1"/>
      <p:bldP spid="10" grpId="0" bldLvl="0" animBg="1"/>
      <p:bldP spid="11" grpId="0" animBg="1"/>
      <p:bldP spid="12" grpId="0" bldLvl="0" animBg="1"/>
      <p:bldP spid="13" grpId="0" animBg="1"/>
      <p:bldP spid="14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D" dirty="0"/>
              <a:t>Applying Recurrent Neural Networks to Language Modelling</a:t>
            </a:r>
            <a:endParaRPr lang="id-ID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id-ID" dirty="0"/>
              <a:t>Bagian </a:t>
            </a:r>
            <a:r>
              <a:rPr lang="en-ID" dirty="0"/>
              <a:t>4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1542F-DE5E-4E16-A7BF-712B39FBB095}" type="datetime1">
              <a:rPr lang="id-ID" smtClean="0"/>
              <a:t>09/08/19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 dirty="0"/>
              <a:t>Judul Pembahasan Pertemuan Disini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34</a:t>
            </a:fld>
            <a:endParaRPr lang="id-ID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4CD351E-75DC-4451-8340-A05A96F35F6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51" y="50584"/>
            <a:ext cx="359493" cy="492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699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/>
              <a:t>What is Language Modelling?</a:t>
            </a:r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r>
              <a:rPr lang="en-ID" dirty="0"/>
              <a:t>Sequential Data – data points with dependencies</a:t>
            </a:r>
          </a:p>
          <a:p>
            <a:r>
              <a:rPr lang="en-ID" dirty="0"/>
              <a:t>Time Series – observations over time </a:t>
            </a:r>
          </a:p>
          <a:p>
            <a:r>
              <a:rPr lang="en-ID" dirty="0"/>
              <a:t>Many Important datasets are sequential</a:t>
            </a:r>
          </a:p>
          <a:p>
            <a:r>
              <a:rPr lang="en-ID" dirty="0"/>
              <a:t>Not handled well by traditional Neural Networks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BBC74-4B99-4212-A7D9-0CF121B94CA0}" type="datetime1">
              <a:rPr lang="id-ID" smtClean="0"/>
              <a:t>09/08/19</a:t>
            </a:fld>
            <a:endParaRPr lang="id-ID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/>
              <a:t>Judul Pembahasan Pertemuan Disini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35</a:t>
            </a:fld>
            <a:endParaRPr lang="id-ID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525" y="1543050"/>
            <a:ext cx="9124950" cy="37719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2112B94-0A3A-4837-AB38-C83F8C9E4AC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51" y="50584"/>
            <a:ext cx="359493" cy="492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2094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/>
              <a:t>What is Language Modelling?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4150" y="1533348"/>
            <a:ext cx="8815388" cy="456283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BBC74-4B99-4212-A7D9-0CF121B94CA0}" type="datetime1">
              <a:rPr lang="id-ID" smtClean="0"/>
              <a:t>09/08/19</a:t>
            </a:fld>
            <a:endParaRPr lang="id-ID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/>
              <a:t>Judul Pembahasan Pertemuan Disini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36</a:t>
            </a:fld>
            <a:endParaRPr lang="id-ID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6451BA6-9FE2-4A9F-9225-3CED45396F4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51" y="50584"/>
            <a:ext cx="359493" cy="492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231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D" dirty="0"/>
              <a:t>Recurrent Networks fit problem like a glove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4150" y="1731820"/>
            <a:ext cx="8815388" cy="4165885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BBC74-4B99-4212-A7D9-0CF121B94CA0}" type="datetime1">
              <a:rPr lang="id-ID" smtClean="0"/>
              <a:t>09/08/19</a:t>
            </a:fld>
            <a:endParaRPr lang="id-ID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/>
              <a:t>Judul Pembahasan Pertemuan Disini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37</a:t>
            </a:fld>
            <a:endParaRPr lang="id-ID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FEAC0BC-7A15-4E03-A77E-724E1C9941F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51" y="50584"/>
            <a:ext cx="359493" cy="492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6181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/>
              <a:t>Perplexity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D" dirty="0"/>
              <a:t>A measure of </a:t>
            </a:r>
            <a:r>
              <a:rPr lang="en-ID" b="1" dirty="0"/>
              <a:t>how well the probabilistic model is</a:t>
            </a:r>
            <a:r>
              <a:rPr lang="en-ID" dirty="0"/>
              <a:t> </a:t>
            </a:r>
            <a:r>
              <a:rPr lang="en-ID" b="1" dirty="0"/>
              <a:t>able to predict </a:t>
            </a:r>
            <a:r>
              <a:rPr lang="en-ID" dirty="0"/>
              <a:t>a sample.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BBC74-4B99-4212-A7D9-0CF121B94CA0}" type="datetime1">
              <a:rPr lang="id-ID" smtClean="0"/>
              <a:t>09/08/19</a:t>
            </a:fld>
            <a:endParaRPr lang="id-ID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/>
              <a:t>Judul Pembahasan Pertemuan Disini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38</a:t>
            </a:fld>
            <a:endParaRPr lang="id-ID" dirty="0"/>
          </a:p>
        </p:txBody>
      </p:sp>
      <p:pic>
        <p:nvPicPr>
          <p:cNvPr id="7" name="Content Placeholder 6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rcRect t="23146"/>
          <a:stretch/>
        </p:blipFill>
        <p:spPr>
          <a:xfrm>
            <a:off x="0" y="2493818"/>
            <a:ext cx="8815388" cy="28684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6319283-5539-479B-9938-3A1256B7E1C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51" y="50584"/>
            <a:ext cx="359493" cy="492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32506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/>
              <a:t>Perplexity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D" dirty="0"/>
              <a:t>A measure of </a:t>
            </a:r>
            <a:r>
              <a:rPr lang="en-ID" b="1" dirty="0"/>
              <a:t>how well the probabilistic model is</a:t>
            </a:r>
            <a:r>
              <a:rPr lang="en-ID" dirty="0"/>
              <a:t> </a:t>
            </a:r>
            <a:r>
              <a:rPr lang="en-ID" b="1" dirty="0"/>
              <a:t>able to predict </a:t>
            </a:r>
            <a:r>
              <a:rPr lang="en-ID" dirty="0"/>
              <a:t>a sample.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BBC74-4B99-4212-A7D9-0CF121B94CA0}" type="datetime1">
              <a:rPr lang="id-ID" smtClean="0"/>
              <a:t>09/08/19</a:t>
            </a:fld>
            <a:endParaRPr lang="id-ID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/>
              <a:t>Judul Pembahasan Pertemuan Disini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39</a:t>
            </a:fld>
            <a:endParaRPr lang="id-ID" dirty="0"/>
          </a:p>
        </p:txBody>
      </p:sp>
      <p:pic>
        <p:nvPicPr>
          <p:cNvPr id="8" name="Content Placeholder 8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rcRect t="25555"/>
          <a:stretch/>
        </p:blipFill>
        <p:spPr>
          <a:xfrm>
            <a:off x="184232" y="2438400"/>
            <a:ext cx="8815388" cy="28836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3EED49F-2951-4A37-917E-D92E9A7F98F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51" y="50584"/>
            <a:ext cx="359493" cy="492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6925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ID" dirty="0"/>
              <a:t>The Sequential Problem</a:t>
            </a:r>
            <a:endParaRPr lang="id-ID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id-ID" dirty="0"/>
              <a:t>Bagian 1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1542F-DE5E-4E16-A7BF-712B39FBB095}" type="datetime1">
              <a:rPr lang="id-ID" smtClean="0"/>
              <a:t>09/08/19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 dirty="0"/>
              <a:t>Judul Pembahasan Pertemuan Disini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4</a:t>
            </a:fld>
            <a:endParaRPr lang="id-ID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66F1B53-F421-44CD-B113-77621A66053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51" y="50584"/>
            <a:ext cx="359493" cy="492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94816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/>
              <a:t>The Penn Treebank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BBC74-4B99-4212-A7D9-0CF121B94CA0}" type="datetime1">
              <a:rPr lang="id-ID" smtClean="0"/>
              <a:t>09/08/19</a:t>
            </a:fld>
            <a:endParaRPr lang="id-ID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/>
              <a:t>Judul Pembahasan Pertemuan Disini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40</a:t>
            </a:fld>
            <a:endParaRPr lang="id-ID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4150" y="2083825"/>
            <a:ext cx="8815388" cy="34618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3A2AD99-DE1E-4E1F-AED7-F4A11EE462F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51" y="50584"/>
            <a:ext cx="359493" cy="492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22033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/>
              <a:t>The Penn Treebank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4150" y="2146753"/>
            <a:ext cx="8815388" cy="3336019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BBC74-4B99-4212-A7D9-0CF121B94CA0}" type="datetime1">
              <a:rPr lang="id-ID" smtClean="0"/>
              <a:t>09/08/19</a:t>
            </a:fld>
            <a:endParaRPr lang="id-ID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/>
              <a:t>Judul Pembahasan Pertemuan Disini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41</a:t>
            </a:fld>
            <a:endParaRPr lang="id-ID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244C2AB-E53D-443F-98DC-325C7F1132A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51" y="50584"/>
            <a:ext cx="359493" cy="492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20204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/>
              <a:t>The Penn Treebank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10431" y="2328863"/>
            <a:ext cx="7362825" cy="29718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BBC74-4B99-4212-A7D9-0CF121B94CA0}" type="datetime1">
              <a:rPr lang="id-ID" smtClean="0"/>
              <a:t>09/08/19</a:t>
            </a:fld>
            <a:endParaRPr lang="id-ID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/>
              <a:t>Judul Pembahasan Pertemuan Disini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42</a:t>
            </a:fld>
            <a:endParaRPr lang="id-ID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CE79D7B-0EE0-4756-8136-779C33F89F6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51" y="50584"/>
            <a:ext cx="359493" cy="492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67165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/>
              <a:t>Word Embedding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ID" dirty="0"/>
                  <a:t>n-dimensional vector of real numbers</a:t>
                </a:r>
              </a:p>
              <a:p>
                <a:r>
                  <a:rPr lang="en-ID" dirty="0"/>
                  <a:t>Typically n &gt; 100</a:t>
                </a:r>
              </a:p>
              <a:p>
                <a:r>
                  <a:rPr lang="en-ID" dirty="0"/>
                  <a:t>Array is randomly initiated for each word</a:t>
                </a:r>
              </a:p>
              <a:p>
                <a:pPr lvl="1"/>
                <a:endParaRPr lang="en-ID" dirty="0"/>
              </a:p>
              <a:p>
                <a:pPr lvl="1"/>
                <a:endParaRPr lang="en-ID" sz="2000" b="1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D" sz="2000" b="1" i="1" smtClean="0">
                          <a:latin typeface="Cambria Math" panose="02040503050406030204" pitchFamily="18" charset="0"/>
                        </a:rPr>
                        <m:t>𝑽𝒆𝒄</m:t>
                      </m:r>
                      <m:d>
                        <m:dPr>
                          <m:ctrlPr>
                            <a:rPr lang="en-ID" sz="20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ID" sz="2000" b="1" i="0" smtClean="0">
                              <a:latin typeface="Cambria Math" panose="02040503050406030204" pitchFamily="18" charset="0"/>
                            </a:rPr>
                            <m:t>Example</m:t>
                          </m:r>
                        </m:e>
                      </m:d>
                      <m:r>
                        <a:rPr lang="en-ID" sz="2000" b="1" i="1" smtClean="0">
                          <a:latin typeface="Cambria Math" panose="02040503050406030204" pitchFamily="18" charset="0"/>
                        </a:rPr>
                        <m:t>=[</m:t>
                      </m:r>
                      <m:r>
                        <a:rPr lang="en-ID" sz="2000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ID" sz="20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ID" sz="2000" b="1" i="1" smtClean="0">
                          <a:latin typeface="Cambria Math" panose="02040503050406030204" pitchFamily="18" charset="0"/>
                        </a:rPr>
                        <m:t>𝟎𝟐</m:t>
                      </m:r>
                      <m:r>
                        <a:rPr lang="en-ID" sz="20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ID" sz="2000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ID" sz="20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ID" sz="2000" b="1" i="1" smtClean="0">
                          <a:latin typeface="Cambria Math" panose="02040503050406030204" pitchFamily="18" charset="0"/>
                        </a:rPr>
                        <m:t>𝟎𝟎</m:t>
                      </m:r>
                      <m:r>
                        <a:rPr lang="en-ID" sz="20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ID" sz="2000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ID" sz="20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ID" sz="2000" b="1" i="1" smtClean="0">
                          <a:latin typeface="Cambria Math" panose="02040503050406030204" pitchFamily="18" charset="0"/>
                        </a:rPr>
                        <m:t>𝟎𝟎</m:t>
                      </m:r>
                      <m:r>
                        <a:rPr lang="en-ID" sz="20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ID" sz="2000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ID" sz="20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ID" sz="2000" b="1" i="1" smtClean="0">
                          <a:latin typeface="Cambria Math" panose="02040503050406030204" pitchFamily="18" charset="0"/>
                        </a:rPr>
                        <m:t>𝟗𝟐</m:t>
                      </m:r>
                      <m:r>
                        <a:rPr lang="en-ID" sz="20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ID" sz="2000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ID" sz="20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ID" sz="2000" b="1" i="1" smtClean="0"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ID" sz="2000" b="1" i="1" smtClean="0">
                          <a:latin typeface="Cambria Math" panose="02040503050406030204" pitchFamily="18" charset="0"/>
                        </a:rPr>
                        <m:t>,…]</m:t>
                      </m:r>
                    </m:oMath>
                  </m:oMathPara>
                </a14:m>
                <a:endParaRPr lang="en-ID" sz="2000" b="1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22" t="-516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BBC74-4B99-4212-A7D9-0CF121B94CA0}" type="datetime1">
              <a:rPr lang="id-ID" smtClean="0"/>
              <a:t>09/08/19</a:t>
            </a:fld>
            <a:endParaRPr lang="id-ID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/>
              <a:t>Judul Pembahasan Pertemuan Disini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43</a:t>
            </a:fld>
            <a:endParaRPr lang="id-ID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D42E997-A918-405D-85A4-76FD5B8D30E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51" y="50584"/>
            <a:ext cx="359493" cy="492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9190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/>
              <a:t>Word Embedding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4150" y="1992793"/>
            <a:ext cx="8815388" cy="3643939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BBC74-4B99-4212-A7D9-0CF121B94CA0}" type="datetime1">
              <a:rPr lang="id-ID" smtClean="0"/>
              <a:t>09/08/19</a:t>
            </a:fld>
            <a:endParaRPr lang="id-ID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/>
              <a:t>Judul Pembahasan Pertemuan Disini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44</a:t>
            </a:fld>
            <a:endParaRPr lang="id-ID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00E0EE9-A3F6-4B6F-9378-88C815688C3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51" y="50584"/>
            <a:ext cx="359493" cy="492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19791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/>
              <a:t>Word Embedding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BBC74-4B99-4212-A7D9-0CF121B94CA0}" type="datetime1">
              <a:rPr lang="id-ID" smtClean="0"/>
              <a:t>09/08/19</a:t>
            </a:fld>
            <a:endParaRPr lang="id-ID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/>
              <a:t>Judul Pembahasan Pertemuan Disini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45</a:t>
            </a:fld>
            <a:endParaRPr lang="id-ID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1220" y="1452563"/>
            <a:ext cx="8801247" cy="4724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939163C-6EE1-4E99-9D13-E13B696BE7C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51" y="50584"/>
            <a:ext cx="359493" cy="492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33223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088EDB95-D57D-43D6-839D-F21AFB3EFF2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22" r="2424"/>
          <a:stretch/>
        </p:blipFill>
        <p:spPr>
          <a:xfrm>
            <a:off x="4082473" y="0"/>
            <a:ext cx="5061527" cy="68580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539FCA66-5646-4B0E-8DAB-6A9D8EC1C265}"/>
              </a:ext>
            </a:extLst>
          </p:cNvPr>
          <p:cNvGrpSpPr/>
          <p:nvPr/>
        </p:nvGrpSpPr>
        <p:grpSpPr>
          <a:xfrm>
            <a:off x="479456" y="3027641"/>
            <a:ext cx="2716277" cy="1073283"/>
            <a:chOff x="2206243" y="3959676"/>
            <a:chExt cx="2716277" cy="1073283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C0680D9-1347-439D-B54E-62825519D7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11537" y="4518056"/>
              <a:ext cx="187746" cy="187746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4A983BD-FDF3-467D-B6FC-5262B278349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11537" y="4066816"/>
              <a:ext cx="187746" cy="187746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74C9ED1-F614-40B7-B987-364331AEA7A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11537" y="4292436"/>
              <a:ext cx="187746" cy="187746"/>
            </a:xfrm>
            <a:prstGeom prst="rect">
              <a:avLst/>
            </a:prstGeom>
          </p:spPr>
        </p:pic>
        <p:sp>
          <p:nvSpPr>
            <p:cNvPr id="10" name="Title 1">
              <a:extLst>
                <a:ext uri="{FF2B5EF4-FFF2-40B4-BE49-F238E27FC236}">
                  <a16:creationId xmlns:a16="http://schemas.microsoft.com/office/drawing/2014/main" id="{1D067117-5FDC-4612-B064-B663709B1833}"/>
                </a:ext>
              </a:extLst>
            </p:cNvPr>
            <p:cNvSpPr txBox="1">
              <a:spLocks/>
            </p:cNvSpPr>
            <p:nvPr/>
          </p:nvSpPr>
          <p:spPr>
            <a:xfrm>
              <a:off x="2424490" y="3959676"/>
              <a:ext cx="1993143" cy="37841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fontAlgn="base"/>
              <a:r>
                <a:rPr lang="en-US" sz="1400" dirty="0" err="1">
                  <a:solidFill>
                    <a:srgbClr val="4472C4">
                      <a:lumMod val="50000"/>
                    </a:srgbClr>
                  </a:solidFill>
                  <a:latin typeface="HP Simplified" panose="020B0606020204020204" pitchFamily="34" charset="0"/>
                </a:rPr>
                <a:t>digitalent.kominfo</a:t>
              </a:r>
              <a:endParaRPr lang="en-US" sz="7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endParaRPr>
            </a:p>
          </p:txBody>
        </p:sp>
        <p:sp>
          <p:nvSpPr>
            <p:cNvPr id="11" name="Title 1">
              <a:extLst>
                <a:ext uri="{FF2B5EF4-FFF2-40B4-BE49-F238E27FC236}">
                  <a16:creationId xmlns:a16="http://schemas.microsoft.com/office/drawing/2014/main" id="{1836F539-354E-46E3-8616-C5F4B6531B84}"/>
                </a:ext>
              </a:extLst>
            </p:cNvPr>
            <p:cNvSpPr txBox="1">
              <a:spLocks/>
            </p:cNvSpPr>
            <p:nvPr/>
          </p:nvSpPr>
          <p:spPr>
            <a:xfrm>
              <a:off x="2424490" y="4187630"/>
              <a:ext cx="1993143" cy="37841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fontAlgn="base"/>
              <a:r>
                <a:rPr lang="en-US" sz="1400" dirty="0" err="1">
                  <a:solidFill>
                    <a:srgbClr val="4472C4">
                      <a:lumMod val="50000"/>
                    </a:srgbClr>
                  </a:solidFill>
                  <a:latin typeface="HP Simplified" panose="020B0606020204020204" pitchFamily="34" charset="0"/>
                </a:rPr>
                <a:t>digitalent.kominfo</a:t>
              </a:r>
              <a:endParaRPr lang="en-US" sz="7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endParaRPr>
            </a:p>
          </p:txBody>
        </p:sp>
        <p:sp>
          <p:nvSpPr>
            <p:cNvPr id="12" name="Title 1">
              <a:extLst>
                <a:ext uri="{FF2B5EF4-FFF2-40B4-BE49-F238E27FC236}">
                  <a16:creationId xmlns:a16="http://schemas.microsoft.com/office/drawing/2014/main" id="{01C47935-32DD-4412-BB89-98F47C0CF21E}"/>
                </a:ext>
              </a:extLst>
            </p:cNvPr>
            <p:cNvSpPr txBox="1">
              <a:spLocks/>
            </p:cNvSpPr>
            <p:nvPr/>
          </p:nvSpPr>
          <p:spPr>
            <a:xfrm>
              <a:off x="2424490" y="4422719"/>
              <a:ext cx="1993143" cy="37841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fontAlgn="base"/>
              <a:r>
                <a:rPr lang="en-US" sz="1400" dirty="0" err="1">
                  <a:solidFill>
                    <a:srgbClr val="4472C4">
                      <a:lumMod val="50000"/>
                    </a:srgbClr>
                  </a:solidFill>
                  <a:latin typeface="HP Simplified" panose="020B0606020204020204" pitchFamily="34" charset="0"/>
                </a:rPr>
                <a:t>DTS_kominfo</a:t>
              </a:r>
              <a:endParaRPr lang="en-US" sz="7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endParaRP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DCACA51-C325-4023-9C88-859ACDFAD9D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06243" y="4743676"/>
              <a:ext cx="193040" cy="193040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AB5299A3-9580-4C35-8ACF-51B39D383A60}"/>
                </a:ext>
              </a:extLst>
            </p:cNvPr>
            <p:cNvSpPr txBox="1">
              <a:spLocks/>
            </p:cNvSpPr>
            <p:nvPr/>
          </p:nvSpPr>
          <p:spPr>
            <a:xfrm>
              <a:off x="2424490" y="4654540"/>
              <a:ext cx="2498030" cy="37841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fontAlgn="base"/>
              <a:r>
                <a:rPr lang="en-US" sz="1400" dirty="0">
                  <a:solidFill>
                    <a:srgbClr val="4472C4">
                      <a:lumMod val="50000"/>
                    </a:srgbClr>
                  </a:solidFill>
                  <a:latin typeface="HP Simplified" panose="020B0606020204020204" pitchFamily="34" charset="0"/>
                </a:rPr>
                <a:t>Digital Talent Scholarship 2019</a:t>
              </a:r>
              <a:endParaRPr lang="en-US" sz="7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endParaRPr>
            </a:p>
          </p:txBody>
        </p:sp>
      </p:grpSp>
      <p:sp>
        <p:nvSpPr>
          <p:cNvPr id="15" name="Title 1">
            <a:extLst>
              <a:ext uri="{FF2B5EF4-FFF2-40B4-BE49-F238E27FC236}">
                <a16:creationId xmlns:a16="http://schemas.microsoft.com/office/drawing/2014/main" id="{15B4ECB2-1EA2-45BD-A1C4-83B0C6BDA2C2}"/>
              </a:ext>
            </a:extLst>
          </p:cNvPr>
          <p:cNvSpPr txBox="1">
            <a:spLocks/>
          </p:cNvSpPr>
          <p:nvPr/>
        </p:nvSpPr>
        <p:spPr>
          <a:xfrm>
            <a:off x="396745" y="1534458"/>
            <a:ext cx="1827720" cy="5877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/>
            <a:r>
              <a:rPr lang="en-US" sz="16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IKUTI KAMI</a:t>
            </a:r>
            <a:endParaRPr lang="en-US" sz="900" dirty="0">
              <a:solidFill>
                <a:srgbClr val="4472C4">
                  <a:lumMod val="50000"/>
                </a:srgbClr>
              </a:solidFill>
              <a:latin typeface="HP Simplified" panose="020B060602020402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9ECE9BA-4A57-4C40-8543-79ADE3BA9D81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24" t="28606" r="7380" b="32333"/>
          <a:stretch/>
        </p:blipFill>
        <p:spPr>
          <a:xfrm>
            <a:off x="314035" y="2050357"/>
            <a:ext cx="1827720" cy="86584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FE69A50C-EA9B-47A2-B1B3-8D385A77FE0F}"/>
              </a:ext>
            </a:extLst>
          </p:cNvPr>
          <p:cNvSpPr/>
          <p:nvPr/>
        </p:nvSpPr>
        <p:spPr>
          <a:xfrm>
            <a:off x="422449" y="4294918"/>
            <a:ext cx="5509449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/>
            <a:r>
              <a:rPr lang="en-US" sz="14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Pusat </a:t>
            </a:r>
            <a:r>
              <a:rPr lang="en-US" sz="1400" dirty="0" err="1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Pengembangan</a:t>
            </a:r>
            <a:r>
              <a:rPr lang="en-US" sz="14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 </a:t>
            </a:r>
            <a:r>
              <a:rPr lang="en-US" sz="1400" dirty="0" err="1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Profesi</a:t>
            </a:r>
            <a:r>
              <a:rPr lang="en-US" sz="14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 dan </a:t>
            </a:r>
            <a:r>
              <a:rPr lang="en-US" sz="1400" dirty="0" err="1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Sertifikasi</a:t>
            </a:r>
            <a:endParaRPr lang="en-US" sz="1400" dirty="0">
              <a:solidFill>
                <a:srgbClr val="4472C4">
                  <a:lumMod val="50000"/>
                </a:srgbClr>
              </a:solidFill>
              <a:latin typeface="HP Simplified" panose="020B0606020204020204" pitchFamily="34" charset="0"/>
            </a:endParaRPr>
          </a:p>
          <a:p>
            <a:pPr defTabSz="457200"/>
            <a:r>
              <a:rPr lang="en-US" sz="14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Badan </a:t>
            </a:r>
            <a:r>
              <a:rPr lang="en-US" sz="1400" dirty="0" err="1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Penelitian</a:t>
            </a:r>
            <a:r>
              <a:rPr lang="en-US" sz="14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 dan </a:t>
            </a:r>
            <a:r>
              <a:rPr lang="en-US" sz="1400" dirty="0" err="1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Pengembangan</a:t>
            </a:r>
            <a:r>
              <a:rPr lang="en-US" sz="14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 SDM</a:t>
            </a:r>
          </a:p>
          <a:p>
            <a:pPr defTabSz="457200"/>
            <a:r>
              <a:rPr lang="en-US" sz="14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Kementerian </a:t>
            </a:r>
            <a:r>
              <a:rPr lang="en-US" sz="1400" dirty="0" err="1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Komunikasi</a:t>
            </a:r>
            <a:r>
              <a:rPr lang="en-US" sz="14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 dan </a:t>
            </a:r>
            <a:r>
              <a:rPr lang="en-US" sz="1400" dirty="0" err="1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Informatika</a:t>
            </a:r>
            <a:endParaRPr lang="en-US" sz="1400" dirty="0">
              <a:solidFill>
                <a:srgbClr val="4472C4">
                  <a:lumMod val="50000"/>
                </a:srgbClr>
              </a:solidFill>
              <a:latin typeface="HP Simplified" panose="020B0606020204020204" pitchFamily="34" charset="0"/>
            </a:endParaRPr>
          </a:p>
          <a:p>
            <a:pPr defTabSz="457200"/>
            <a:r>
              <a:rPr lang="en-US" sz="14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Jl. Medan Merdeka Barat No. 9 </a:t>
            </a:r>
          </a:p>
          <a:p>
            <a:pPr defTabSz="457200"/>
            <a:r>
              <a:rPr lang="en-US" sz="14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(Gd. </a:t>
            </a:r>
            <a:r>
              <a:rPr lang="en-US" sz="1400" dirty="0" err="1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Belakang</a:t>
            </a:r>
            <a:r>
              <a:rPr lang="en-US" sz="14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 Lt. 4 - 5) </a:t>
            </a:r>
          </a:p>
          <a:p>
            <a:pPr defTabSz="457200"/>
            <a:r>
              <a:rPr lang="en-US" sz="14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Jakarta Pusat, 10110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D8B2030-99C4-4505-9667-DE6CE4B6CE0B}"/>
              </a:ext>
            </a:extLst>
          </p:cNvPr>
          <p:cNvGrpSpPr/>
          <p:nvPr/>
        </p:nvGrpSpPr>
        <p:grpSpPr>
          <a:xfrm>
            <a:off x="5674242" y="6327045"/>
            <a:ext cx="2170463" cy="378419"/>
            <a:chOff x="4279782" y="5408838"/>
            <a:chExt cx="2170463" cy="378419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587EFBD-0C26-4194-996D-1BA694E97DC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79782" y="5490038"/>
              <a:ext cx="216020" cy="216020"/>
            </a:xfrm>
            <a:prstGeom prst="rect">
              <a:avLst/>
            </a:prstGeom>
          </p:spPr>
        </p:pic>
        <p:sp>
          <p:nvSpPr>
            <p:cNvPr id="22" name="Title 1">
              <a:extLst>
                <a:ext uri="{FF2B5EF4-FFF2-40B4-BE49-F238E27FC236}">
                  <a16:creationId xmlns:a16="http://schemas.microsoft.com/office/drawing/2014/main" id="{D2C9E095-20A3-45B6-B340-94169BBF4AC4}"/>
                </a:ext>
              </a:extLst>
            </p:cNvPr>
            <p:cNvSpPr txBox="1">
              <a:spLocks/>
            </p:cNvSpPr>
            <p:nvPr/>
          </p:nvSpPr>
          <p:spPr>
            <a:xfrm>
              <a:off x="4457102" y="5408838"/>
              <a:ext cx="1993143" cy="37841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fontAlgn="base"/>
              <a:r>
                <a:rPr lang="en-US" sz="1400" dirty="0">
                  <a:solidFill>
                    <a:srgbClr val="4472C4">
                      <a:lumMod val="50000"/>
                    </a:srgbClr>
                  </a:solidFill>
                  <a:latin typeface="HP Simplified" panose="020B0606020204020204" pitchFamily="34" charset="0"/>
                </a:rPr>
                <a:t>digitalent.kominfo.go.id</a:t>
              </a:r>
              <a:endParaRPr lang="en-US" sz="7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798023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/>
              <a:t>Sequential Data</a:t>
            </a:r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r>
              <a:rPr lang="en-ID" dirty="0"/>
              <a:t>Sequential Data – data points with dependencies</a:t>
            </a:r>
          </a:p>
          <a:p>
            <a:r>
              <a:rPr lang="en-ID" dirty="0"/>
              <a:t>Time Series – observations over time </a:t>
            </a:r>
          </a:p>
          <a:p>
            <a:r>
              <a:rPr lang="en-ID" dirty="0"/>
              <a:t>Many Important datasets are sequential</a:t>
            </a:r>
          </a:p>
          <a:p>
            <a:r>
              <a:rPr lang="en-ID" dirty="0"/>
              <a:t>Not handled well by traditional Neural Networks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BBC74-4B99-4212-A7D9-0CF121B94CA0}" type="datetime1">
              <a:rPr lang="id-ID" smtClean="0"/>
              <a:t>09/08/19</a:t>
            </a:fld>
            <a:endParaRPr lang="id-ID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/>
              <a:t>Judul Pembahasan Pertemuan Disini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5</a:t>
            </a:fld>
            <a:endParaRPr lang="id-ID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9EB9159-5B63-4AC0-810C-824AC08DADD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51" y="50584"/>
            <a:ext cx="359493" cy="492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9512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/>
              <a:t>The Sequential Problem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4150" y="2147213"/>
            <a:ext cx="8815388" cy="3335099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BBC74-4B99-4212-A7D9-0CF121B94CA0}" type="datetime1">
              <a:rPr lang="id-ID" smtClean="0"/>
              <a:t>09/08/19</a:t>
            </a:fld>
            <a:endParaRPr lang="id-ID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/>
              <a:t>Judul Pembahasan Pertemuan Disini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6</a:t>
            </a:fld>
            <a:endParaRPr lang="id-ID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BA71985-695F-4B24-94BE-2ECE3FF97B6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51" y="50584"/>
            <a:ext cx="359493" cy="492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1621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/>
              <a:t>The Sequential Problem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4150" y="2100195"/>
            <a:ext cx="8815388" cy="3429135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BBC74-4B99-4212-A7D9-0CF121B94CA0}" type="datetime1">
              <a:rPr lang="id-ID" smtClean="0"/>
              <a:t>09/08/19</a:t>
            </a:fld>
            <a:endParaRPr lang="id-ID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/>
              <a:t>Judul Pembahasan Pertemuan Disini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7</a:t>
            </a:fld>
            <a:endParaRPr lang="id-ID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1EDF4C2-AE6A-43DC-BFFB-F3D90FD455D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51" y="50584"/>
            <a:ext cx="359493" cy="492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4555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/>
              <a:t>The Sequential Problem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4150" y="2214874"/>
            <a:ext cx="8815388" cy="3199777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BBC74-4B99-4212-A7D9-0CF121B94CA0}" type="datetime1">
              <a:rPr lang="id-ID" smtClean="0"/>
              <a:t>09/08/19</a:t>
            </a:fld>
            <a:endParaRPr lang="id-ID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/>
              <a:t>Judul Pembahasan Pertemuan Disini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8</a:t>
            </a:fld>
            <a:endParaRPr lang="id-ID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9999972-89E5-4915-BF00-52C28C3B5E1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51" y="50584"/>
            <a:ext cx="359493" cy="492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889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/>
              <a:t>The Sequential Problem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4150" y="2264199"/>
            <a:ext cx="8815388" cy="3101127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BBC74-4B99-4212-A7D9-0CF121B94CA0}" type="datetime1">
              <a:rPr lang="id-ID" smtClean="0"/>
              <a:t>09/08/19</a:t>
            </a:fld>
            <a:endParaRPr lang="id-ID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/>
              <a:t>Judul Pembahasan Pertemuan Disini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9</a:t>
            </a:fld>
            <a:endParaRPr lang="id-ID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DA5C3E7-8A1E-42C4-A12F-67982C572B1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51" y="50584"/>
            <a:ext cx="359493" cy="492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179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2">
      <a:majorFont>
        <a:latin typeface="Product Sans"/>
        <a:ea typeface=""/>
        <a:cs typeface=""/>
      </a:majorFont>
      <a:minorFont>
        <a:latin typeface="Product Sans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4410</TotalTime>
  <Words>1013</Words>
  <Application>Microsoft Macintosh PowerPoint</Application>
  <PresentationFormat>On-screen Show (4:3)</PresentationFormat>
  <Paragraphs>273</Paragraphs>
  <Slides>46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46</vt:i4>
      </vt:variant>
    </vt:vector>
  </HeadingPairs>
  <TitlesOfParts>
    <vt:vector size="57" baseType="lpstr">
      <vt:lpstr>Arial</vt:lpstr>
      <vt:lpstr>Calibri</vt:lpstr>
      <vt:lpstr>Calibri Light</vt:lpstr>
      <vt:lpstr>Cambria Math</vt:lpstr>
      <vt:lpstr>Courier New</vt:lpstr>
      <vt:lpstr>HP Simplified</vt:lpstr>
      <vt:lpstr>Product Sans</vt:lpstr>
      <vt:lpstr>Segoe UI Light</vt:lpstr>
      <vt:lpstr>Office Theme</vt:lpstr>
      <vt:lpstr>1_Office Theme</vt:lpstr>
      <vt:lpstr>2_Office Theme</vt:lpstr>
      <vt:lpstr>PowerPoint Presentation</vt:lpstr>
      <vt:lpstr>Deep Learning : Recurrent Neural Networks (RNN)</vt:lpstr>
      <vt:lpstr>Learning Objectives</vt:lpstr>
      <vt:lpstr>The Sequential Problem</vt:lpstr>
      <vt:lpstr>Sequential Data</vt:lpstr>
      <vt:lpstr>The Sequential Problem</vt:lpstr>
      <vt:lpstr>The Sequential Problem</vt:lpstr>
      <vt:lpstr>The Sequential Problem</vt:lpstr>
      <vt:lpstr>The Sequential Problem</vt:lpstr>
      <vt:lpstr>The Sequential Problem</vt:lpstr>
      <vt:lpstr>The Sequential Problem</vt:lpstr>
      <vt:lpstr>The Sequential Problem</vt:lpstr>
      <vt:lpstr>The Sequential Problem</vt:lpstr>
      <vt:lpstr>The Sequential Problem</vt:lpstr>
      <vt:lpstr>The Sequential Problem</vt:lpstr>
      <vt:lpstr>The Model RNN</vt:lpstr>
      <vt:lpstr>Model Recurrent</vt:lpstr>
      <vt:lpstr>Model Recurrent</vt:lpstr>
      <vt:lpstr>Model Recurrent</vt:lpstr>
      <vt:lpstr>Speech Recognition</vt:lpstr>
      <vt:lpstr>Image Captioning</vt:lpstr>
      <vt:lpstr>Sentiment Analysis</vt:lpstr>
      <vt:lpstr>Permasalahan pada RNN</vt:lpstr>
      <vt:lpstr>The LSTM Model</vt:lpstr>
      <vt:lpstr>Mengapa LSTM?</vt:lpstr>
      <vt:lpstr>LSTM Unit</vt:lpstr>
      <vt:lpstr>PowerPoint Presentation</vt:lpstr>
      <vt:lpstr>Data Flow pada LSTM</vt:lpstr>
      <vt:lpstr>Data Flow pada LSTM</vt:lpstr>
      <vt:lpstr>Data Flow pada LSTM</vt:lpstr>
      <vt:lpstr>Recursive Flow pada LSTM</vt:lpstr>
      <vt:lpstr>Stacked LSTM</vt:lpstr>
      <vt:lpstr>Data Flow pada Stacked  LSTM</vt:lpstr>
      <vt:lpstr>Applying Recurrent Neural Networks to Language Modelling</vt:lpstr>
      <vt:lpstr>What is Language Modelling?</vt:lpstr>
      <vt:lpstr>What is Language Modelling?</vt:lpstr>
      <vt:lpstr>Recurrent Networks fit problem like a glove</vt:lpstr>
      <vt:lpstr>Perplexity</vt:lpstr>
      <vt:lpstr>Perplexity</vt:lpstr>
      <vt:lpstr>The Penn Treebank</vt:lpstr>
      <vt:lpstr>The Penn Treebank</vt:lpstr>
      <vt:lpstr>The Penn Treebank</vt:lpstr>
      <vt:lpstr>Word Embedding</vt:lpstr>
      <vt:lpstr>Word Embedding</vt:lpstr>
      <vt:lpstr>Word Embedding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ASUS</dc:creator>
  <cp:lastModifiedBy>Septia Rani ST., M.Cs</cp:lastModifiedBy>
  <cp:revision>135</cp:revision>
  <dcterms:created xsi:type="dcterms:W3CDTF">2019-04-17T03:34:48Z</dcterms:created>
  <dcterms:modified xsi:type="dcterms:W3CDTF">2019-08-09T01:20:35Z</dcterms:modified>
</cp:coreProperties>
</file>